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893" r:id="rId4"/>
  </p:sldMasterIdLst>
  <p:notesMasterIdLst>
    <p:notesMasterId r:id="rId18"/>
  </p:notesMasterIdLst>
  <p:handoutMasterIdLst>
    <p:handoutMasterId r:id="rId19"/>
  </p:handoutMasterIdLst>
  <p:sldIdLst>
    <p:sldId id="435" r:id="rId5"/>
    <p:sldId id="455" r:id="rId6"/>
    <p:sldId id="462" r:id="rId7"/>
    <p:sldId id="460" r:id="rId8"/>
    <p:sldId id="461" r:id="rId9"/>
    <p:sldId id="463" r:id="rId10"/>
    <p:sldId id="469" r:id="rId11"/>
    <p:sldId id="468" r:id="rId12"/>
    <p:sldId id="464" r:id="rId13"/>
    <p:sldId id="470" r:id="rId14"/>
    <p:sldId id="472" r:id="rId15"/>
    <p:sldId id="471" r:id="rId16"/>
    <p:sldId id="466" r:id="rId17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200"/>
    <a:srgbClr val="0061AF"/>
    <a:srgbClr val="CC8800"/>
    <a:srgbClr val="000000"/>
    <a:srgbClr val="FFC000"/>
    <a:srgbClr val="289048"/>
    <a:srgbClr val="27BDBE"/>
    <a:srgbClr val="8DC63F"/>
    <a:srgbClr val="CC0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20" autoAdjust="0"/>
    <p:restoredTop sz="94665" autoAdjust="0"/>
  </p:normalViewPr>
  <p:slideViewPr>
    <p:cSldViewPr>
      <p:cViewPr varScale="1">
        <p:scale>
          <a:sx n="134" d="100"/>
          <a:sy n="134" d="100"/>
        </p:scale>
        <p:origin x="-1880" y="-104"/>
      </p:cViewPr>
      <p:guideLst>
        <p:guide orient="horz" pos="1207"/>
        <p:guide orient="horz" pos="663"/>
        <p:guide orient="horz" pos="4065"/>
        <p:guide orient="horz" pos="1071"/>
        <p:guide orient="horz" pos="1570"/>
        <p:guide pos="5978"/>
        <p:guide pos="262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8" d="100"/>
          <a:sy n="78" d="100"/>
        </p:scale>
        <p:origin x="-3954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BBE509C9-7006-4EEF-AE0A-F60A68CFABC4}" type="datetimeFigureOut">
              <a:rPr lang="ko-KR" altLang="en-US" smtClean="0"/>
              <a:pPr/>
              <a:t>14. 11. 30.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FB5D320A-A8AF-4B3E-BD67-EE5ADA87D3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64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10D8B3E8-78D5-42AF-92B2-138AC5B36093}" type="datetimeFigureOut">
              <a:rPr lang="ko-KR" altLang="en-US" smtClean="0"/>
              <a:pPr/>
              <a:t>14. 11. 30.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130" y="4715153"/>
            <a:ext cx="5439415" cy="4466987"/>
          </a:xfrm>
          <a:prstGeom prst="rect">
            <a:avLst/>
          </a:prstGeom>
        </p:spPr>
        <p:txBody>
          <a:bodyPr vert="horz" lIns="91705" tIns="45853" rIns="91705" bIns="45853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EFB921B9-838A-44D3-89D5-5DB0505CE7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527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Relationship Id="rId3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Cover-Empty BG-Mf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6438" y="247650"/>
            <a:ext cx="1281112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eform 17"/>
          <p:cNvSpPr/>
          <p:nvPr userDrawn="1"/>
        </p:nvSpPr>
        <p:spPr>
          <a:xfrm rot="10800000">
            <a:off x="776288" y="4302125"/>
            <a:ext cx="3419475" cy="230188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F5A2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reeform 17"/>
          <p:cNvSpPr/>
          <p:nvPr userDrawn="1"/>
        </p:nvSpPr>
        <p:spPr>
          <a:xfrm>
            <a:off x="776288" y="1219200"/>
            <a:ext cx="3419475" cy="230188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F5A2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 userDrawn="1"/>
        </p:nvSpPr>
        <p:spPr bwMode="auto">
          <a:xfrm>
            <a:off x="6888163" y="5940425"/>
            <a:ext cx="301783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>
            <a:spAutoFit/>
          </a:bodyPr>
          <a:lstStyle/>
          <a:p>
            <a:pPr eaLnBrk="0" hangingPunct="0">
              <a:defRPr/>
            </a:pPr>
            <a:r>
              <a:rPr lang="en-US" altLang="ko-KR" sz="600" dirty="0">
                <a:solidFill>
                  <a:prstClr val="black"/>
                </a:solidFill>
              </a:rPr>
              <a:t>Copyright © 2014 Samsung SDS Co., Ltd. All rights reserved   |  Confidential </a:t>
            </a:r>
          </a:p>
        </p:txBody>
      </p:sp>
      <p:pic>
        <p:nvPicPr>
          <p:cNvPr id="11" name="Picture 2" descr="C:\Users\use\Documents\Category Icon03PC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99313" y="0"/>
            <a:ext cx="2700337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75" y="6211888"/>
            <a:ext cx="98996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26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8" name="내용 개체 틀 27"/>
          <p:cNvSpPr>
            <a:spLocks noGrp="1"/>
          </p:cNvSpPr>
          <p:nvPr>
            <p:ph sz="quarter" idx="14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0" name="내용 개체 틀 29"/>
          <p:cNvSpPr>
            <a:spLocks noGrp="1"/>
          </p:cNvSpPr>
          <p:nvPr>
            <p:ph sz="quarter" idx="15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2" name="내용 개체 틀 3"/>
          <p:cNvSpPr>
            <a:spLocks noGrp="1"/>
          </p:cNvSpPr>
          <p:nvPr>
            <p:ph sz="quarter" idx="16"/>
          </p:nvPr>
        </p:nvSpPr>
        <p:spPr>
          <a:xfrm>
            <a:off x="308484" y="6429139"/>
            <a:ext cx="1597298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err="1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3331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FCover-Pattern BG-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mySingle\Temp\01.jpg"/>
          <p:cNvPicPr>
            <a:picLocks noChangeAspect="1" noChangeArrowheads="1"/>
          </p:cNvPicPr>
          <p:nvPr userDrawn="1"/>
        </p:nvPicPr>
        <p:blipFill>
          <a:blip r:embed="rId2" cstate="print"/>
          <a:srcRect t="2731" b="1456"/>
          <a:stretch>
            <a:fillRect/>
          </a:stretch>
        </p:blipFill>
        <p:spPr bwMode="auto">
          <a:xfrm>
            <a:off x="0" y="0"/>
            <a:ext cx="9906000" cy="625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eform 17"/>
          <p:cNvSpPr/>
          <p:nvPr userDrawn="1"/>
        </p:nvSpPr>
        <p:spPr>
          <a:xfrm rot="10800000">
            <a:off x="776288" y="4302125"/>
            <a:ext cx="3419475" cy="230188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F5A2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reeform 17"/>
          <p:cNvSpPr/>
          <p:nvPr userDrawn="1"/>
        </p:nvSpPr>
        <p:spPr>
          <a:xfrm>
            <a:off x="776288" y="1219200"/>
            <a:ext cx="3419475" cy="230188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F5A2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내용 개체 틀 27"/>
          <p:cNvSpPr>
            <a:spLocks noGrp="1"/>
          </p:cNvSpPr>
          <p:nvPr>
            <p:ph sz="quarter" idx="14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0" name="내용 개체 틀 29"/>
          <p:cNvSpPr>
            <a:spLocks noGrp="1"/>
          </p:cNvSpPr>
          <p:nvPr>
            <p:ph sz="quarter" idx="15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5" name="내용 개체 틀 3"/>
          <p:cNvSpPr>
            <a:spLocks noGrp="1"/>
          </p:cNvSpPr>
          <p:nvPr>
            <p:ph sz="quarter" idx="16"/>
          </p:nvPr>
        </p:nvSpPr>
        <p:spPr>
          <a:xfrm>
            <a:off x="308484" y="6429139"/>
            <a:ext cx="1597298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err="1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67457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FCover-Pattern BG-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eform 17"/>
          <p:cNvSpPr/>
          <p:nvPr userDrawn="1"/>
        </p:nvSpPr>
        <p:spPr>
          <a:xfrm rot="10800000">
            <a:off x="776288" y="4302125"/>
            <a:ext cx="3419475" cy="230188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F5A2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reeform 17"/>
          <p:cNvSpPr/>
          <p:nvPr userDrawn="1"/>
        </p:nvSpPr>
        <p:spPr>
          <a:xfrm>
            <a:off x="776288" y="1219200"/>
            <a:ext cx="3419475" cy="230188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F5A2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내용 개체 틀 27"/>
          <p:cNvSpPr>
            <a:spLocks noGrp="1"/>
          </p:cNvSpPr>
          <p:nvPr>
            <p:ph sz="quarter" idx="14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0" name="내용 개체 틀 29"/>
          <p:cNvSpPr>
            <a:spLocks noGrp="1"/>
          </p:cNvSpPr>
          <p:nvPr>
            <p:ph sz="quarter" idx="15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7" name="내용 개체 틀 3"/>
          <p:cNvSpPr>
            <a:spLocks noGrp="1"/>
          </p:cNvSpPr>
          <p:nvPr>
            <p:ph sz="quarter" idx="16"/>
          </p:nvPr>
        </p:nvSpPr>
        <p:spPr>
          <a:xfrm>
            <a:off x="308484" y="6429139"/>
            <a:ext cx="1597298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err="1" smtClean="0"/>
              <a:t>마스터 텍스트 스타일을 편집합니다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37312"/>
            <a:ext cx="990600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8302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904491" cy="787651"/>
          </a:xfrm>
          <a:prstGeom prst="rect">
            <a:avLst/>
          </a:prstGeom>
          <a:solidFill>
            <a:srgbClr val="000000">
              <a:alpha val="69804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Freeform 38"/>
          <p:cNvSpPr/>
          <p:nvPr/>
        </p:nvSpPr>
        <p:spPr>
          <a:xfrm rot="16200000">
            <a:off x="73818" y="342322"/>
            <a:ext cx="576263" cy="10795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76200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reeform 38"/>
          <p:cNvSpPr/>
          <p:nvPr/>
        </p:nvSpPr>
        <p:spPr>
          <a:xfrm rot="5400000" flipH="1">
            <a:off x="9255918" y="342322"/>
            <a:ext cx="576263" cy="10795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76200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" name="직선 연결선 27"/>
          <p:cNvCxnSpPr/>
          <p:nvPr userDrawn="1"/>
        </p:nvCxnSpPr>
        <p:spPr>
          <a:xfrm>
            <a:off x="9474200" y="6694488"/>
            <a:ext cx="0" cy="119062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5"/>
          <p:cNvSpPr txBox="1">
            <a:spLocks/>
          </p:cNvSpPr>
          <p:nvPr userDrawn="1"/>
        </p:nvSpPr>
        <p:spPr>
          <a:xfrm>
            <a:off x="9093200" y="6662738"/>
            <a:ext cx="431800" cy="1873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C359ACA-14CF-46F7-86B0-1CDDEE4310D1}" type="slidenum">
              <a:rPr lang="ko-KR" altLang="en-US" sz="1000" smtClean="0">
                <a:solidFill>
                  <a:srgbClr val="039BE7"/>
                </a:solidFill>
              </a:rPr>
              <a:pPr>
                <a:defRPr/>
              </a:pPr>
              <a:t>‹#›</a:t>
            </a:fld>
            <a:endParaRPr lang="ko-KR" altLang="en-US" sz="1000" dirty="0">
              <a:solidFill>
                <a:srgbClr val="039BE7"/>
              </a:solidFill>
            </a:endParaRPr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9429750" y="6651625"/>
            <a:ext cx="431800" cy="1873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altLang="ko-KR" sz="1000" dirty="0" smtClean="0">
                <a:solidFill>
                  <a:srgbClr val="039BE7"/>
                </a:solidFill>
              </a:rPr>
              <a:t>xxx</a:t>
            </a:r>
            <a:endParaRPr lang="ko-KR" altLang="en-US" sz="1000" dirty="0">
              <a:solidFill>
                <a:srgbClr val="039BE7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8500" y="861393"/>
            <a:ext cx="8787113" cy="76740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4530" y="161502"/>
            <a:ext cx="8214894" cy="469925"/>
          </a:xfrm>
        </p:spPr>
        <p:txBody>
          <a:bodyPr lIns="0">
            <a:normAutofit/>
          </a:bodyPr>
          <a:lstStyle>
            <a:lvl1pPr algn="l">
              <a:defRPr sz="2000" b="1" cap="none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7" name="내용 개체 틀 26"/>
          <p:cNvSpPr>
            <a:spLocks noGrp="1"/>
          </p:cNvSpPr>
          <p:nvPr>
            <p:ph sz="quarter" idx="13"/>
          </p:nvPr>
        </p:nvSpPr>
        <p:spPr>
          <a:xfrm>
            <a:off x="6111105" y="180173"/>
            <a:ext cx="3234507" cy="358775"/>
          </a:xfrm>
        </p:spPr>
        <p:txBody>
          <a:bodyPr lIns="0" rIns="0">
            <a:noAutofit/>
          </a:bodyPr>
          <a:lstStyle>
            <a:lvl1pPr marL="0" indent="0" algn="r">
              <a:buNone/>
              <a:defRPr sz="1200">
                <a:solidFill>
                  <a:srgbClr val="039BE7"/>
                </a:solidFill>
              </a:defRPr>
            </a:lvl1pPr>
            <a:lvl2pPr algn="r">
              <a:defRPr sz="1200">
                <a:solidFill>
                  <a:srgbClr val="039BE7"/>
                </a:solidFill>
              </a:defRPr>
            </a:lvl2pPr>
            <a:lvl3pPr algn="r">
              <a:defRPr sz="1200">
                <a:solidFill>
                  <a:srgbClr val="039BE7"/>
                </a:solidFill>
              </a:defRPr>
            </a:lvl3pPr>
            <a:lvl4pPr algn="r">
              <a:defRPr sz="1200">
                <a:solidFill>
                  <a:srgbClr val="039BE7"/>
                </a:solidFill>
              </a:defRPr>
            </a:lvl4pPr>
            <a:lvl5pPr algn="r">
              <a:defRPr sz="1200">
                <a:solidFill>
                  <a:srgbClr val="039BE7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2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558500" y="1844677"/>
            <a:ext cx="8822992" cy="4716671"/>
          </a:xfrm>
        </p:spPr>
        <p:txBody>
          <a:bodyPr lIns="0" rIns="0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ct val="130000"/>
              <a:buFont typeface="Arial" pitchFamily="34" charset="0"/>
              <a:buChar char="•"/>
              <a:defRPr sz="1400" b="1"/>
            </a:lvl1pPr>
            <a:lvl2pPr marL="395288" indent="-128588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맑은 고딕" pitchFamily="50" charset="-127"/>
              <a:buChar char="-"/>
              <a:defRPr sz="1200"/>
            </a:lvl2pPr>
            <a:lvl3pPr marL="747713" indent="-125413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defRPr sz="12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969991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8"/>
          <p:cNvSpPr/>
          <p:nvPr/>
        </p:nvSpPr>
        <p:spPr>
          <a:xfrm rot="16200000">
            <a:off x="73818" y="386557"/>
            <a:ext cx="576263" cy="10795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76200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reeform 38"/>
          <p:cNvSpPr/>
          <p:nvPr/>
        </p:nvSpPr>
        <p:spPr>
          <a:xfrm rot="5400000" flipH="1">
            <a:off x="9255918" y="386557"/>
            <a:ext cx="576263" cy="10795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76200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" name="직선 연결선 27"/>
          <p:cNvCxnSpPr/>
          <p:nvPr userDrawn="1"/>
        </p:nvCxnSpPr>
        <p:spPr>
          <a:xfrm>
            <a:off x="9474200" y="6694488"/>
            <a:ext cx="0" cy="119062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5"/>
          <p:cNvSpPr txBox="1">
            <a:spLocks/>
          </p:cNvSpPr>
          <p:nvPr userDrawn="1"/>
        </p:nvSpPr>
        <p:spPr>
          <a:xfrm>
            <a:off x="9093200" y="6662738"/>
            <a:ext cx="431800" cy="1873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C359ACA-14CF-46F7-86B0-1CDDEE4310D1}" type="slidenum">
              <a:rPr lang="ko-KR" altLang="en-US" sz="1000" smtClean="0">
                <a:solidFill>
                  <a:srgbClr val="039BE7"/>
                </a:solidFill>
              </a:rPr>
              <a:pPr>
                <a:defRPr/>
              </a:pPr>
              <a:t>‹#›</a:t>
            </a:fld>
            <a:endParaRPr lang="ko-KR" altLang="en-US" sz="1000" dirty="0">
              <a:solidFill>
                <a:srgbClr val="039BE7"/>
              </a:solidFill>
            </a:endParaRPr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9429750" y="6651625"/>
            <a:ext cx="431800" cy="1873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altLang="ko-KR" sz="1000" dirty="0" smtClean="0">
                <a:solidFill>
                  <a:srgbClr val="039BE7"/>
                </a:solidFill>
              </a:rPr>
              <a:t>xxx</a:t>
            </a:r>
            <a:endParaRPr lang="ko-KR" altLang="en-US" sz="1000" dirty="0">
              <a:solidFill>
                <a:srgbClr val="039BE7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8500" y="861393"/>
            <a:ext cx="8787113" cy="76740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4530" y="205737"/>
            <a:ext cx="8214894" cy="469925"/>
          </a:xfrm>
        </p:spPr>
        <p:txBody>
          <a:bodyPr lIns="0">
            <a:normAutofit/>
          </a:bodyPr>
          <a:lstStyle>
            <a:lvl1pPr algn="l">
              <a:defRPr sz="2000" b="1" cap="none">
                <a:solidFill>
                  <a:schemeClr val="accent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7" name="내용 개체 틀 26"/>
          <p:cNvSpPr>
            <a:spLocks noGrp="1"/>
          </p:cNvSpPr>
          <p:nvPr>
            <p:ph sz="quarter" idx="13"/>
          </p:nvPr>
        </p:nvSpPr>
        <p:spPr>
          <a:xfrm>
            <a:off x="6111105" y="188640"/>
            <a:ext cx="3234507" cy="358775"/>
          </a:xfrm>
        </p:spPr>
        <p:txBody>
          <a:bodyPr lIns="0" rIns="0">
            <a:noAutofit/>
          </a:bodyPr>
          <a:lstStyle>
            <a:lvl1pPr marL="0" indent="0" algn="r">
              <a:buNone/>
              <a:defRPr sz="1200">
                <a:solidFill>
                  <a:srgbClr val="039BE7"/>
                </a:solidFill>
              </a:defRPr>
            </a:lvl1pPr>
            <a:lvl2pPr algn="r">
              <a:defRPr sz="1200">
                <a:solidFill>
                  <a:srgbClr val="039BE7"/>
                </a:solidFill>
              </a:defRPr>
            </a:lvl2pPr>
            <a:lvl3pPr algn="r">
              <a:defRPr sz="1200">
                <a:solidFill>
                  <a:srgbClr val="039BE7"/>
                </a:solidFill>
              </a:defRPr>
            </a:lvl3pPr>
            <a:lvl4pPr algn="r">
              <a:defRPr sz="1200">
                <a:solidFill>
                  <a:srgbClr val="039BE7"/>
                </a:solidFill>
              </a:defRPr>
            </a:lvl4pPr>
            <a:lvl5pPr algn="r">
              <a:defRPr sz="1200">
                <a:solidFill>
                  <a:srgbClr val="039BE7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2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558500" y="1844677"/>
            <a:ext cx="8822992" cy="4716671"/>
          </a:xfrm>
        </p:spPr>
        <p:txBody>
          <a:bodyPr lIns="0" rIns="0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ct val="130000"/>
              <a:buFont typeface="Arial" pitchFamily="34" charset="0"/>
              <a:buChar char="•"/>
              <a:defRPr sz="1400" b="1"/>
            </a:lvl1pPr>
            <a:lvl2pPr marL="395288" indent="-128588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맑은 고딕" pitchFamily="50" charset="-127"/>
              <a:buChar char="-"/>
              <a:defRPr sz="1200"/>
            </a:lvl2pPr>
            <a:lvl3pPr marL="747713" indent="-125413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defRPr sz="12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92965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표지 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9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1600" kern="0" dirty="0">
              <a:solidFill>
                <a:srgbClr val="000000"/>
              </a:solidFill>
            </a:endParaRPr>
          </a:p>
        </p:txBody>
      </p:sp>
      <p:cxnSp>
        <p:nvCxnSpPr>
          <p:cNvPr id="4" name="직선 연결선 16"/>
          <p:cNvCxnSpPr/>
          <p:nvPr userDrawn="1"/>
        </p:nvCxnSpPr>
        <p:spPr>
          <a:xfrm>
            <a:off x="4697413" y="3216275"/>
            <a:ext cx="0" cy="2159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025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Cover-Empty BG-Mfg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6438" y="247650"/>
            <a:ext cx="1281112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17"/>
          <p:cNvSpPr/>
          <p:nvPr userDrawn="1"/>
        </p:nvSpPr>
        <p:spPr>
          <a:xfrm rot="10800000">
            <a:off x="776288" y="4302125"/>
            <a:ext cx="3419475" cy="230188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F5A2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7"/>
          <p:cNvSpPr/>
          <p:nvPr userDrawn="1"/>
        </p:nvSpPr>
        <p:spPr>
          <a:xfrm>
            <a:off x="776288" y="1219200"/>
            <a:ext cx="3419475" cy="230188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F5A2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 userDrawn="1"/>
        </p:nvSpPr>
        <p:spPr bwMode="auto">
          <a:xfrm>
            <a:off x="6888163" y="5940425"/>
            <a:ext cx="301783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>
            <a:spAutoFit/>
          </a:bodyPr>
          <a:lstStyle/>
          <a:p>
            <a:pPr eaLnBrk="0" hangingPunct="0">
              <a:defRPr/>
            </a:pPr>
            <a:r>
              <a:rPr lang="en-US" altLang="ko-KR" sz="600" dirty="0">
                <a:solidFill>
                  <a:prstClr val="black"/>
                </a:solidFill>
              </a:rPr>
              <a:t>Copyright © 2014 Samsung SDS Co., Ltd. All rights reserved   |  Confidential </a:t>
            </a:r>
          </a:p>
        </p:txBody>
      </p:sp>
      <p:cxnSp>
        <p:nvCxnSpPr>
          <p:cNvPr id="13" name="직선 연결선 22"/>
          <p:cNvCxnSpPr/>
          <p:nvPr userDrawn="1"/>
        </p:nvCxnSpPr>
        <p:spPr>
          <a:xfrm>
            <a:off x="6908800" y="5905500"/>
            <a:ext cx="2997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3"/>
          <p:cNvSpPr txBox="1"/>
          <p:nvPr userDrawn="1"/>
        </p:nvSpPr>
        <p:spPr>
          <a:xfrm>
            <a:off x="6816725" y="5270500"/>
            <a:ext cx="1131888" cy="3603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000" b="1" dirty="0">
                <a:solidFill>
                  <a:srgbClr val="7F7F7F"/>
                </a:solidFill>
              </a:rPr>
              <a:t>파트너</a:t>
            </a:r>
            <a:r>
              <a:rPr lang="en-US" altLang="ko-KR" sz="1000" b="1" dirty="0">
                <a:solidFill>
                  <a:srgbClr val="7F7F7F"/>
                </a:solidFill>
              </a:rPr>
              <a:t>/ </a:t>
            </a:r>
            <a:r>
              <a:rPr lang="ko-KR" altLang="en-US" sz="1000" b="1" dirty="0" err="1">
                <a:solidFill>
                  <a:srgbClr val="7F7F7F"/>
                </a:solidFill>
              </a:rPr>
              <a:t>제휴사</a:t>
            </a:r>
            <a:endParaRPr lang="ko-KR" altLang="en-US" sz="1000" b="1" dirty="0">
              <a:solidFill>
                <a:srgbClr val="7F7F7F"/>
              </a:solidFill>
            </a:endParaRPr>
          </a:p>
        </p:txBody>
      </p:sp>
      <p:pic>
        <p:nvPicPr>
          <p:cNvPr id="15" name="Picture 2" descr="C:\Users\use\Documents\Category Icon03PC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99313" y="0"/>
            <a:ext cx="2700337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75" y="6211888"/>
            <a:ext cx="98996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내용 개체 틀 27"/>
          <p:cNvSpPr>
            <a:spLocks noGrp="1"/>
          </p:cNvSpPr>
          <p:nvPr>
            <p:ph sz="quarter" idx="14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0" name="내용 개체 틀 29"/>
          <p:cNvSpPr>
            <a:spLocks noGrp="1"/>
          </p:cNvSpPr>
          <p:nvPr>
            <p:ph sz="quarter" idx="15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7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29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2" name="내용 개체 틀 3"/>
          <p:cNvSpPr>
            <a:spLocks noGrp="1"/>
          </p:cNvSpPr>
          <p:nvPr>
            <p:ph sz="quarter" idx="16"/>
          </p:nvPr>
        </p:nvSpPr>
        <p:spPr>
          <a:xfrm>
            <a:off x="308484" y="6429139"/>
            <a:ext cx="1597298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err="1" smtClean="0"/>
              <a:t>마스터 텍스트 스타일을 편집합니다</a:t>
            </a:r>
          </a:p>
        </p:txBody>
      </p:sp>
      <p:sp>
        <p:nvSpPr>
          <p:cNvPr id="33" name="내용 개체 틀 3"/>
          <p:cNvSpPr>
            <a:spLocks noGrp="1"/>
          </p:cNvSpPr>
          <p:nvPr>
            <p:ph sz="quarter" idx="17"/>
          </p:nvPr>
        </p:nvSpPr>
        <p:spPr>
          <a:xfrm>
            <a:off x="6933220" y="5555166"/>
            <a:ext cx="1008112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4" name="내용 개체 틀 3"/>
          <p:cNvSpPr>
            <a:spLocks noGrp="1"/>
          </p:cNvSpPr>
          <p:nvPr>
            <p:ph sz="quarter" idx="18"/>
          </p:nvPr>
        </p:nvSpPr>
        <p:spPr>
          <a:xfrm>
            <a:off x="8085348" y="5555166"/>
            <a:ext cx="1008112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84914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Cover-Imag BG-Mf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4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21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eform 17"/>
          <p:cNvSpPr/>
          <p:nvPr userDrawn="1"/>
        </p:nvSpPr>
        <p:spPr>
          <a:xfrm rot="10800000">
            <a:off x="776288" y="4302125"/>
            <a:ext cx="3419475" cy="230188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reeform 17"/>
          <p:cNvSpPr/>
          <p:nvPr userDrawn="1"/>
        </p:nvSpPr>
        <p:spPr>
          <a:xfrm>
            <a:off x="776288" y="1219200"/>
            <a:ext cx="3419475" cy="230188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 userDrawn="1"/>
        </p:nvSpPr>
        <p:spPr bwMode="auto">
          <a:xfrm>
            <a:off x="6888163" y="5940425"/>
            <a:ext cx="301783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>
            <a:spAutoFit/>
          </a:bodyPr>
          <a:lstStyle/>
          <a:p>
            <a:pPr eaLnBrk="0" hangingPunct="0">
              <a:defRPr/>
            </a:pPr>
            <a:r>
              <a:rPr lang="en-US" altLang="ko-KR" sz="600" dirty="0">
                <a:solidFill>
                  <a:prstClr val="white"/>
                </a:solidFill>
              </a:rPr>
              <a:t>Copyright © 2014 Samsung SDS Co., Ltd. All rights reserved   |  Confidential </a:t>
            </a:r>
          </a:p>
        </p:txBody>
      </p:sp>
      <p:pic>
        <p:nvPicPr>
          <p:cNvPr id="11" name="Picture 3" descr="C:\Users\use\Documents\Category Icon03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99313" y="0"/>
            <a:ext cx="2700337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75" y="6211888"/>
            <a:ext cx="98996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C:\Documents and Settings\ann\My Documents\S\스마트앤서white_S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1025" y="177800"/>
            <a:ext cx="1512888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내용 개체 틀 27"/>
          <p:cNvSpPr>
            <a:spLocks noGrp="1"/>
          </p:cNvSpPr>
          <p:nvPr>
            <p:ph sz="quarter" idx="14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0" name="내용 개체 틀 29"/>
          <p:cNvSpPr>
            <a:spLocks noGrp="1"/>
          </p:cNvSpPr>
          <p:nvPr>
            <p:ph sz="quarter" idx="15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5" name="내용 개체 틀 3"/>
          <p:cNvSpPr>
            <a:spLocks noGrp="1"/>
          </p:cNvSpPr>
          <p:nvPr>
            <p:ph sz="quarter" idx="16"/>
          </p:nvPr>
        </p:nvSpPr>
        <p:spPr>
          <a:xfrm>
            <a:off x="308484" y="6429139"/>
            <a:ext cx="1597298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err="1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9188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Cover-Imag BG-Mf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8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21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eform 17"/>
          <p:cNvSpPr/>
          <p:nvPr userDrawn="1"/>
        </p:nvSpPr>
        <p:spPr>
          <a:xfrm rot="10800000">
            <a:off x="776288" y="4302125"/>
            <a:ext cx="3419475" cy="230188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reeform 17"/>
          <p:cNvSpPr/>
          <p:nvPr userDrawn="1"/>
        </p:nvSpPr>
        <p:spPr>
          <a:xfrm>
            <a:off x="776288" y="1219200"/>
            <a:ext cx="3419475" cy="230188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 userDrawn="1"/>
        </p:nvSpPr>
        <p:spPr bwMode="auto">
          <a:xfrm>
            <a:off x="6888163" y="5940425"/>
            <a:ext cx="301783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>
            <a:spAutoFit/>
          </a:bodyPr>
          <a:lstStyle/>
          <a:p>
            <a:pPr eaLnBrk="0" hangingPunct="0">
              <a:defRPr/>
            </a:pPr>
            <a:r>
              <a:rPr lang="en-US" altLang="ko-KR" sz="600" dirty="0">
                <a:solidFill>
                  <a:prstClr val="white"/>
                </a:solidFill>
              </a:rPr>
              <a:t>Copyright © 2014 Samsung SDS Co., Ltd. All rights reserved   |  Confidential </a:t>
            </a:r>
          </a:p>
        </p:txBody>
      </p:sp>
      <p:pic>
        <p:nvPicPr>
          <p:cNvPr id="11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5" y="6211888"/>
            <a:ext cx="98996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C:\Documents and Settings\ann\My Documents\S\스마트앤서white_S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025" y="177800"/>
            <a:ext cx="1512888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내용 개체 틀 27"/>
          <p:cNvSpPr>
            <a:spLocks noGrp="1"/>
          </p:cNvSpPr>
          <p:nvPr>
            <p:ph sz="quarter" idx="14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0" name="내용 개체 틀 29"/>
          <p:cNvSpPr>
            <a:spLocks noGrp="1"/>
          </p:cNvSpPr>
          <p:nvPr>
            <p:ph sz="quarter" idx="15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4" name="내용 개체 틀 3"/>
          <p:cNvSpPr>
            <a:spLocks noGrp="1"/>
          </p:cNvSpPr>
          <p:nvPr>
            <p:ph sz="quarter" idx="16"/>
          </p:nvPr>
        </p:nvSpPr>
        <p:spPr>
          <a:xfrm>
            <a:off x="308484" y="6429139"/>
            <a:ext cx="1597298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err="1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3394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FCover-Imag BG-Mf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8"/>
          <p:cNvSpPr/>
          <p:nvPr userDrawn="1"/>
        </p:nvSpPr>
        <p:spPr>
          <a:xfrm>
            <a:off x="0" y="0"/>
            <a:ext cx="9740900" cy="6858000"/>
          </a:xfrm>
          <a:prstGeom prst="rect">
            <a:avLst/>
          </a:prstGeom>
          <a:solidFill>
            <a:srgbClr val="F5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Freeform 17"/>
          <p:cNvSpPr/>
          <p:nvPr userDrawn="1"/>
        </p:nvSpPr>
        <p:spPr>
          <a:xfrm rot="10800000">
            <a:off x="776288" y="4302125"/>
            <a:ext cx="3419475" cy="230188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reeform 17"/>
          <p:cNvSpPr/>
          <p:nvPr userDrawn="1"/>
        </p:nvSpPr>
        <p:spPr>
          <a:xfrm>
            <a:off x="776288" y="1219200"/>
            <a:ext cx="3419475" cy="230188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10" name="Picture 2" descr="C:\Users\use\Documents\Category Icon03NC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9313" y="0"/>
            <a:ext cx="2700337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6888163" y="5940425"/>
            <a:ext cx="301783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>
            <a:spAutoFit/>
          </a:bodyPr>
          <a:lstStyle/>
          <a:p>
            <a:pPr eaLnBrk="0" hangingPunct="0">
              <a:defRPr/>
            </a:pPr>
            <a:r>
              <a:rPr lang="en-US" altLang="ko-KR" sz="600" dirty="0">
                <a:solidFill>
                  <a:prstClr val="white"/>
                </a:solidFill>
              </a:rPr>
              <a:t>Copyright © 2014 Samsung SDS Co., Ltd. All rights reserved   |  Confidential </a:t>
            </a:r>
          </a:p>
        </p:txBody>
      </p:sp>
      <p:pic>
        <p:nvPicPr>
          <p:cNvPr id="12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5" y="6211888"/>
            <a:ext cx="98996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C:\Documents and Settings\ann\My Documents\S\스마트앤서white_S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025" y="177800"/>
            <a:ext cx="1512888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그림 1"/>
          <p:cNvPicPr>
            <a:picLocks noChangeAspect="1"/>
          </p:cNvPicPr>
          <p:nvPr userDrawn="1"/>
        </p:nvPicPr>
        <p:blipFill>
          <a:blip r:embed="rId5" cstate="print"/>
          <a:srcRect t="4286" b="4366"/>
          <a:stretch>
            <a:fillRect/>
          </a:stretch>
        </p:blipFill>
        <p:spPr bwMode="auto">
          <a:xfrm>
            <a:off x="4953000" y="0"/>
            <a:ext cx="4953000" cy="621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C:\Users\use\Documents\Category Icon03NC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5663" y="0"/>
            <a:ext cx="2700337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내용 개체 틀 27"/>
          <p:cNvSpPr>
            <a:spLocks noGrp="1"/>
          </p:cNvSpPr>
          <p:nvPr>
            <p:ph sz="quarter" idx="14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0" name="내용 개체 틀 29"/>
          <p:cNvSpPr>
            <a:spLocks noGrp="1"/>
          </p:cNvSpPr>
          <p:nvPr>
            <p:ph sz="quarter" idx="15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1" name="내용 개체 틀 3"/>
          <p:cNvSpPr>
            <a:spLocks noGrp="1"/>
          </p:cNvSpPr>
          <p:nvPr>
            <p:ph sz="quarter" idx="16"/>
          </p:nvPr>
        </p:nvSpPr>
        <p:spPr>
          <a:xfrm>
            <a:off x="308484" y="6429139"/>
            <a:ext cx="1597298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err="1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2776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FCover-Imag BG-Mf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8"/>
          <p:cNvSpPr/>
          <p:nvPr userDrawn="1"/>
        </p:nvSpPr>
        <p:spPr>
          <a:xfrm>
            <a:off x="0" y="0"/>
            <a:ext cx="9777413" cy="6858000"/>
          </a:xfrm>
          <a:prstGeom prst="rect">
            <a:avLst/>
          </a:prstGeom>
          <a:solidFill>
            <a:srgbClr val="F5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Picture 3" descr="R:\2.부서함\7.3.3 Image Gallery 최종파일(0827)\workplace\Image Galllery Book용 JPEG(lands 가로 1000pixel port 세로 1000pixel)\SDS-0058-IMG_7400.jpg"/>
          <p:cNvPicPr>
            <a:picLocks noChangeAspect="1" noChangeArrowheads="1"/>
          </p:cNvPicPr>
          <p:nvPr userDrawn="1"/>
        </p:nvPicPr>
        <p:blipFill>
          <a:blip r:embed="rId2" cstate="print">
            <a:lum contrast="10000"/>
          </a:blip>
          <a:srcRect l="15771" r="32114" b="2164"/>
          <a:stretch>
            <a:fillRect/>
          </a:stretch>
        </p:blipFill>
        <p:spPr bwMode="auto">
          <a:xfrm>
            <a:off x="4953000" y="0"/>
            <a:ext cx="4964113" cy="621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reeform 17"/>
          <p:cNvSpPr/>
          <p:nvPr userDrawn="1"/>
        </p:nvSpPr>
        <p:spPr>
          <a:xfrm rot="10800000">
            <a:off x="776288" y="4302125"/>
            <a:ext cx="3419475" cy="230188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Freeform 17"/>
          <p:cNvSpPr/>
          <p:nvPr userDrawn="1"/>
        </p:nvSpPr>
        <p:spPr>
          <a:xfrm>
            <a:off x="776288" y="1219200"/>
            <a:ext cx="3419475" cy="230188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내용 개체 틀 27"/>
          <p:cNvSpPr>
            <a:spLocks noGrp="1"/>
          </p:cNvSpPr>
          <p:nvPr>
            <p:ph sz="quarter" idx="14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0" name="내용 개체 틀 29"/>
          <p:cNvSpPr>
            <a:spLocks noGrp="1"/>
          </p:cNvSpPr>
          <p:nvPr>
            <p:ph sz="quarter" idx="15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5" name="내용 개체 틀 3"/>
          <p:cNvSpPr>
            <a:spLocks noGrp="1"/>
          </p:cNvSpPr>
          <p:nvPr>
            <p:ph sz="quarter" idx="16"/>
          </p:nvPr>
        </p:nvSpPr>
        <p:spPr>
          <a:xfrm>
            <a:off x="308484" y="6429139"/>
            <a:ext cx="1597298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err="1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51428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FCover-Imag BG-Mf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8"/>
          <p:cNvSpPr/>
          <p:nvPr userDrawn="1"/>
        </p:nvSpPr>
        <p:spPr>
          <a:xfrm>
            <a:off x="0" y="0"/>
            <a:ext cx="9740900" cy="6858000"/>
          </a:xfrm>
          <a:prstGeom prst="rect">
            <a:avLst/>
          </a:prstGeom>
          <a:solidFill>
            <a:srgbClr val="F5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30164" t="517" r="19061" b="2943"/>
          <a:stretch>
            <a:fillRect/>
          </a:stretch>
        </p:blipFill>
        <p:spPr bwMode="auto">
          <a:xfrm>
            <a:off x="4953000" y="0"/>
            <a:ext cx="4954588" cy="621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reeform 17"/>
          <p:cNvSpPr/>
          <p:nvPr userDrawn="1"/>
        </p:nvSpPr>
        <p:spPr>
          <a:xfrm rot="10800000">
            <a:off x="776288" y="4302125"/>
            <a:ext cx="3419475" cy="230188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Freeform 17"/>
          <p:cNvSpPr/>
          <p:nvPr userDrawn="1"/>
        </p:nvSpPr>
        <p:spPr>
          <a:xfrm>
            <a:off x="776288" y="1219200"/>
            <a:ext cx="3419475" cy="230188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내용 개체 틀 27"/>
          <p:cNvSpPr>
            <a:spLocks noGrp="1"/>
          </p:cNvSpPr>
          <p:nvPr>
            <p:ph sz="quarter" idx="14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0" name="내용 개체 틀 29"/>
          <p:cNvSpPr>
            <a:spLocks noGrp="1"/>
          </p:cNvSpPr>
          <p:nvPr>
            <p:ph sz="quarter" idx="15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9" name="내용 개체 틀 3"/>
          <p:cNvSpPr>
            <a:spLocks noGrp="1"/>
          </p:cNvSpPr>
          <p:nvPr>
            <p:ph sz="quarter" idx="16"/>
          </p:nvPr>
        </p:nvSpPr>
        <p:spPr>
          <a:xfrm>
            <a:off x="308484" y="6429139"/>
            <a:ext cx="1597298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err="1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8327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Cover-Pattern BG-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4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0"/>
            <a:ext cx="9899650" cy="621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eform 17"/>
          <p:cNvSpPr/>
          <p:nvPr userDrawn="1"/>
        </p:nvSpPr>
        <p:spPr>
          <a:xfrm rot="10800000">
            <a:off x="776288" y="4302125"/>
            <a:ext cx="3419475" cy="230188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reeform 17"/>
          <p:cNvSpPr/>
          <p:nvPr userDrawn="1"/>
        </p:nvSpPr>
        <p:spPr>
          <a:xfrm>
            <a:off x="776288" y="1219200"/>
            <a:ext cx="3419475" cy="230188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6888163" y="5940425"/>
            <a:ext cx="301783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>
            <a:spAutoFit/>
          </a:bodyPr>
          <a:lstStyle/>
          <a:p>
            <a:pPr eaLnBrk="0" hangingPunct="0">
              <a:defRPr/>
            </a:pPr>
            <a:r>
              <a:rPr lang="en-US" altLang="ko-KR" sz="600" dirty="0">
                <a:solidFill>
                  <a:prstClr val="white"/>
                </a:solidFill>
              </a:rPr>
              <a:t>Copyright © 2014 Samsung SDS Co., Ltd. All rights reserved   |  Confidential </a:t>
            </a:r>
          </a:p>
        </p:txBody>
      </p:sp>
      <p:sp>
        <p:nvSpPr>
          <p:cNvPr id="28" name="내용 개체 틀 27"/>
          <p:cNvSpPr>
            <a:spLocks noGrp="1"/>
          </p:cNvSpPr>
          <p:nvPr>
            <p:ph sz="quarter" idx="14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0" name="내용 개체 틀 29"/>
          <p:cNvSpPr>
            <a:spLocks noGrp="1"/>
          </p:cNvSpPr>
          <p:nvPr>
            <p:ph sz="quarter" idx="15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4" name="내용 개체 틀 3"/>
          <p:cNvSpPr>
            <a:spLocks noGrp="1"/>
          </p:cNvSpPr>
          <p:nvPr>
            <p:ph sz="quarter" idx="16"/>
          </p:nvPr>
        </p:nvSpPr>
        <p:spPr>
          <a:xfrm>
            <a:off x="308484" y="6429139"/>
            <a:ext cx="1597298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err="1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48199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FCover-Imag BG-Mf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1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5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Freeform 17"/>
          <p:cNvSpPr/>
          <p:nvPr userDrawn="1"/>
        </p:nvSpPr>
        <p:spPr>
          <a:xfrm rot="10800000">
            <a:off x="776288" y="4302125"/>
            <a:ext cx="3419475" cy="230188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reeform 17"/>
          <p:cNvSpPr/>
          <p:nvPr userDrawn="1"/>
        </p:nvSpPr>
        <p:spPr>
          <a:xfrm>
            <a:off x="776288" y="1219200"/>
            <a:ext cx="3419475" cy="230188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11" name="Picture 3" descr="C:\Users\use\Documents\Category Icon03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9313" y="0"/>
            <a:ext cx="2700337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C:\Documents and Settings\ann\My Documents\S\스마트앤서white_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025" y="177800"/>
            <a:ext cx="1512888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내용 개체 틀 27"/>
          <p:cNvSpPr>
            <a:spLocks noGrp="1"/>
          </p:cNvSpPr>
          <p:nvPr>
            <p:ph sz="quarter" idx="14"/>
          </p:nvPr>
        </p:nvSpPr>
        <p:spPr>
          <a:xfrm>
            <a:off x="920553" y="1744167"/>
            <a:ext cx="3168352" cy="1468809"/>
          </a:xfrm>
        </p:spPr>
        <p:txBody>
          <a:bodyPr lIns="0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0" name="내용 개체 틀 29"/>
          <p:cNvSpPr>
            <a:spLocks noGrp="1"/>
          </p:cNvSpPr>
          <p:nvPr>
            <p:ph sz="quarter" idx="15"/>
          </p:nvPr>
        </p:nvSpPr>
        <p:spPr>
          <a:xfrm>
            <a:off x="920553" y="3356992"/>
            <a:ext cx="3168352" cy="576262"/>
          </a:xfrm>
        </p:spPr>
        <p:txBody>
          <a:bodyPr l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920553" y="4941168"/>
            <a:ext cx="3723902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920553" y="5262727"/>
            <a:ext cx="3723902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8" name="내용 개체 틀 3"/>
          <p:cNvSpPr>
            <a:spLocks noGrp="1"/>
          </p:cNvSpPr>
          <p:nvPr>
            <p:ph sz="quarter" idx="16"/>
          </p:nvPr>
        </p:nvSpPr>
        <p:spPr>
          <a:xfrm>
            <a:off x="308484" y="6429139"/>
            <a:ext cx="1597298" cy="276225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 err="1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68608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783334C-5FF1-4B8D-8F00-4EC4363BA7E5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13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7" r:id="rId13"/>
    <p:sldLayoutId id="2147483906" r:id="rId14"/>
    <p:sldLayoutId id="2147483908" r:id="rId15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36538" y="1071546"/>
            <a:ext cx="9432925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latinLnBrk="1">
              <a:spcBef>
                <a:spcPct val="50000"/>
              </a:spcBef>
              <a:buClrTx/>
              <a:buSzTx/>
              <a:buFont typeface="Wingdings" pitchFamily="2" charset="2"/>
              <a:buChar char="q"/>
            </a:pP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백영일 선임</a:t>
            </a:r>
            <a:endParaRPr kumimoji="1" lang="en-US" altLang="ko-KR" sz="2000" b="1" dirty="0" smtClean="0">
              <a:solidFill>
                <a:srgbClr val="000000"/>
              </a:solidFill>
              <a:latin typeface="+mn-ea"/>
            </a:endParaRPr>
          </a:p>
          <a:p>
            <a:pPr defTabSz="914400" latinLnBrk="1">
              <a:spcBef>
                <a:spcPct val="50000"/>
              </a:spcBef>
              <a:buClrTx/>
              <a:buSzTx/>
              <a:buFont typeface="Wingdings" pitchFamily="2" charset="2"/>
              <a:buChar char="q"/>
            </a:pP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ko-KR" altLang="en-US" sz="2000" b="1" dirty="0" err="1" smtClean="0">
                <a:solidFill>
                  <a:srgbClr val="000000"/>
                </a:solidFill>
                <a:latin typeface="+mn-ea"/>
              </a:rPr>
              <a:t>모바일팀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/ </a:t>
            </a:r>
            <a:r>
              <a:rPr kumimoji="1" lang="ko-KR" altLang="en-US" sz="2000" b="1" dirty="0" err="1" smtClean="0">
                <a:solidFill>
                  <a:srgbClr val="000000"/>
                </a:solidFill>
                <a:latin typeface="+mn-ea"/>
              </a:rPr>
              <a:t>모바일</a:t>
            </a: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1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그룹</a:t>
            </a:r>
            <a:endParaRPr kumimoji="1" lang="en-US" altLang="ko-KR" sz="2000" b="1" dirty="0" smtClean="0">
              <a:solidFill>
                <a:srgbClr val="000000"/>
              </a:solidFill>
              <a:latin typeface="+mn-ea"/>
            </a:endParaRPr>
          </a:p>
          <a:p>
            <a:pPr defTabSz="914400" latinLnBrk="1">
              <a:spcBef>
                <a:spcPct val="50000"/>
              </a:spcBef>
              <a:buClrTx/>
              <a:buSzTx/>
              <a:buFont typeface="Wingdings" pitchFamily="2" charset="2"/>
              <a:buChar char="q"/>
            </a:pP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 2008.7 ~ 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현재 </a:t>
            </a:r>
            <a:endParaRPr kumimoji="1" lang="en-US" altLang="ko-KR" sz="2000" b="1" dirty="0" smtClean="0">
              <a:solidFill>
                <a:srgbClr val="000000"/>
              </a:solidFill>
              <a:latin typeface="+mn-ea"/>
            </a:endParaRPr>
          </a:p>
          <a:p>
            <a:pPr defTabSz="914400" latinLnBrk="1">
              <a:spcBef>
                <a:spcPct val="50000"/>
              </a:spcBef>
              <a:buClrTx/>
              <a:buSzTx/>
              <a:buFont typeface="Wingdings" pitchFamily="2" charset="2"/>
              <a:buChar char="q"/>
            </a:pP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 Embedded Client UI 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개발 업무</a:t>
            </a:r>
            <a:endParaRPr kumimoji="1" lang="en-US" altLang="ko-KR" sz="2000" b="1" dirty="0" smtClean="0">
              <a:solidFill>
                <a:srgbClr val="000000"/>
              </a:solidFill>
              <a:latin typeface="+mn-ea"/>
            </a:endParaRPr>
          </a:p>
          <a:p>
            <a:pPr>
              <a:spcBef>
                <a:spcPct val="50000"/>
              </a:spcBef>
              <a:buFont typeface="Wingdings" pitchFamily="2" charset="2"/>
              <a:buChar char="q"/>
            </a:pP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 DTV, </a:t>
            </a:r>
            <a:r>
              <a:rPr kumimoji="1" lang="en-US" altLang="ko-KR" sz="2000" b="1" dirty="0" err="1" smtClean="0">
                <a:solidFill>
                  <a:srgbClr val="000000"/>
                </a:solidFill>
                <a:latin typeface="+mn-ea"/>
              </a:rPr>
              <a:t>SmartPhone</a:t>
            </a: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플랫폼 </a:t>
            </a:r>
            <a:endParaRPr kumimoji="1" lang="en-US" altLang="ko-KR" sz="2000" b="1" dirty="0" smtClean="0">
              <a:solidFill>
                <a:srgbClr val="000000"/>
              </a:solidFill>
              <a:latin typeface="+mn-ea"/>
            </a:endParaRPr>
          </a:p>
          <a:p>
            <a:pPr>
              <a:spcBef>
                <a:spcPct val="50000"/>
              </a:spcBef>
              <a:buFont typeface="Wingdings" pitchFamily="2" charset="2"/>
              <a:buChar char="q"/>
            </a:pPr>
            <a:endParaRPr kumimoji="1" lang="en-US" altLang="ko-KR" sz="2000" b="1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23844" y="142852"/>
            <a:ext cx="686019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1" hangingPunct="1"/>
            <a:r>
              <a:rPr kumimoji="1" lang="en-US" altLang="ko-KR" sz="2800" b="1" dirty="0" smtClean="0">
                <a:solidFill>
                  <a:schemeClr val="bg1"/>
                </a:solidFill>
                <a:latin typeface="+mn-ea"/>
              </a:rPr>
              <a:t> 1. </a:t>
            </a:r>
            <a:r>
              <a:rPr kumimoji="1" lang="ko-KR" altLang="en-US" sz="2800" b="1" dirty="0" smtClean="0">
                <a:solidFill>
                  <a:schemeClr val="bg1"/>
                </a:solidFill>
                <a:latin typeface="+mn-ea"/>
              </a:rPr>
              <a:t>본인 소개</a:t>
            </a:r>
            <a:endParaRPr kumimoji="1" lang="ko-KR" altLang="en-US" sz="2200" b="1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2402" y="1071546"/>
            <a:ext cx="6735308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그림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5414" y="1142984"/>
            <a:ext cx="5946775" cy="503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56556" y="950120"/>
            <a:ext cx="1944216" cy="5040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75568" y="5316123"/>
            <a:ext cx="1224136" cy="591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err="1" smtClean="0"/>
              <a:t>SamsungServer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851101" y="5002741"/>
            <a:ext cx="4455687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SEF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851102" y="5428594"/>
            <a:ext cx="553725" cy="366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WAS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87243" y="4262488"/>
            <a:ext cx="4406017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VOLT JS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561646" y="3110360"/>
            <a:ext cx="158417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Model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561646" y="1900750"/>
            <a:ext cx="158417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View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349044" y="3529980"/>
            <a:ext cx="624664" cy="3733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 smtClean="0"/>
              <a:t>USB</a:t>
            </a:r>
          </a:p>
          <a:p>
            <a:pPr algn="ctr"/>
            <a:r>
              <a:rPr lang="en-US" altLang="ko-KR" sz="1000" dirty="0" smtClean="0"/>
              <a:t>Module</a:t>
            </a:r>
            <a:endParaRPr lang="ko-KR" altLang="en-US" sz="1000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3565458" y="3758432"/>
            <a:ext cx="28803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2" idx="2"/>
          </p:cNvCxnSpPr>
          <p:nvPr/>
        </p:nvCxnSpPr>
        <p:spPr>
          <a:xfrm flipH="1">
            <a:off x="4065702" y="2548822"/>
            <a:ext cx="288032" cy="565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3936052" y="3758432"/>
            <a:ext cx="268642" cy="4659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1" idx="0"/>
          </p:cNvCxnSpPr>
          <p:nvPr/>
        </p:nvCxnSpPr>
        <p:spPr>
          <a:xfrm flipV="1">
            <a:off x="4353734" y="2565572"/>
            <a:ext cx="275230" cy="5447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349044" y="3903338"/>
            <a:ext cx="216024" cy="3503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5492820" y="3903338"/>
            <a:ext cx="186886" cy="359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51"/>
          <p:cNvSpPr txBox="1"/>
          <p:nvPr/>
        </p:nvSpPr>
        <p:spPr>
          <a:xfrm>
            <a:off x="1100572" y="1022128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삼성PT B" panose="020B0600000000000000" pitchFamily="50" charset="-127"/>
                <a:ea typeface="삼성PT B" panose="020B0600000000000000" pitchFamily="50" charset="-127"/>
              </a:rPr>
              <a:t>APPS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삼성PT B" panose="020B0600000000000000" pitchFamily="50" charset="-127"/>
                <a:ea typeface="삼성PT B" panose="020B0600000000000000" pitchFamily="50" charset="-127"/>
              </a:rPr>
              <a:t>구조도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삼성PT B" panose="020B0600000000000000" pitchFamily="50" charset="-127"/>
              <a:ea typeface="삼성PT B" panose="020B06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57496" y="5428594"/>
            <a:ext cx="503956" cy="366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SSO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023703" y="5425423"/>
            <a:ext cx="592050" cy="366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Net</a:t>
            </a:r>
            <a:br>
              <a:rPr lang="en-US" altLang="ko-KR" sz="1200" dirty="0" smtClean="0"/>
            </a:br>
            <a:r>
              <a:rPr lang="en-US" altLang="ko-KR" sz="1200" dirty="0" smtClean="0"/>
              <a:t>Work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651840" y="5425423"/>
            <a:ext cx="697204" cy="366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Device</a:t>
            </a:r>
          </a:p>
          <a:p>
            <a:pPr algn="ctr"/>
            <a:r>
              <a:rPr lang="en-US" altLang="ko-KR" sz="1200" dirty="0" smtClean="0"/>
              <a:t>Info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411313" y="5428594"/>
            <a:ext cx="697204" cy="366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Recognition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141132" y="5428594"/>
            <a:ext cx="553725" cy="366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USB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753064" y="5425423"/>
            <a:ext cx="553725" cy="366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FS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997116" y="3529675"/>
            <a:ext cx="624664" cy="3733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 smtClean="0"/>
              <a:t>SSO</a:t>
            </a:r>
            <a:br>
              <a:rPr lang="en-US" altLang="ko-KR" sz="1000" dirty="0" smtClean="0"/>
            </a:br>
            <a:r>
              <a:rPr lang="en-US" altLang="ko-KR" sz="1000" dirty="0" smtClean="0"/>
              <a:t>Module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645188" y="3529675"/>
            <a:ext cx="624664" cy="3733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 smtClean="0"/>
              <a:t>Device</a:t>
            </a:r>
            <a:br>
              <a:rPr lang="en-US" altLang="ko-KR" sz="1000" dirty="0" smtClean="0"/>
            </a:br>
            <a:r>
              <a:rPr lang="en-US" altLang="ko-KR" sz="1000" dirty="0" smtClean="0"/>
              <a:t>Module</a:t>
            </a:r>
          </a:p>
        </p:txBody>
      </p:sp>
      <p:sp>
        <p:nvSpPr>
          <p:cNvPr id="29" name="TextBox 68"/>
          <p:cNvSpPr txBox="1"/>
          <p:nvPr/>
        </p:nvSpPr>
        <p:spPr>
          <a:xfrm>
            <a:off x="7375624" y="3542408"/>
            <a:ext cx="15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atin typeface="삼성PT B" panose="020B0600000000000000" pitchFamily="50" charset="-127"/>
                <a:ea typeface="삼성PT B" panose="020B0600000000000000" pitchFamily="50" charset="-127"/>
              </a:rPr>
              <a:t>˙˙˙˙ 단일모</a:t>
            </a:r>
            <a:r>
              <a:rPr lang="ko-KR" altLang="en-US">
                <a:latin typeface="삼성PT B" panose="020B0600000000000000" pitchFamily="50" charset="-127"/>
                <a:ea typeface="삼성PT B" panose="020B0600000000000000" pitchFamily="50" charset="-127"/>
              </a:rPr>
              <a:t>듈</a:t>
            </a:r>
            <a:endParaRPr lang="ko-KR" altLang="en-US" dirty="0">
              <a:latin typeface="삼성PT B" panose="020B0600000000000000" pitchFamily="50" charset="-127"/>
              <a:ea typeface="삼성PT B" panose="020B0600000000000000" pitchFamily="50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V="1">
            <a:off x="5328043" y="4719752"/>
            <a:ext cx="0" cy="44043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4772980" y="4731860"/>
            <a:ext cx="5024" cy="4162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7" idx="3"/>
            <a:endCxn id="9" idx="1"/>
          </p:cNvCxnSpPr>
          <p:nvPr/>
        </p:nvCxnSpPr>
        <p:spPr>
          <a:xfrm>
            <a:off x="2499704" y="5612001"/>
            <a:ext cx="35139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1" idx="1"/>
            <a:endCxn id="7" idx="1"/>
          </p:cNvCxnSpPr>
          <p:nvPr/>
        </p:nvCxnSpPr>
        <p:spPr>
          <a:xfrm rot="10800000" flipV="1">
            <a:off x="1275568" y="3434395"/>
            <a:ext cx="2286078" cy="2177605"/>
          </a:xfrm>
          <a:prstGeom prst="bentConnector3">
            <a:avLst>
              <a:gd name="adj1" fmla="val 11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OCE </a:t>
            </a:r>
            <a:r>
              <a:rPr lang="ko-KR" altLang="en-US" dirty="0" smtClean="0"/>
              <a:t>비전 및 활동 계획</a:t>
            </a:r>
            <a:endParaRPr lang="ko-KR" alt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36538" y="1071546"/>
            <a:ext cx="9432925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latinLnBrk="1">
              <a:spcBef>
                <a:spcPct val="50000"/>
              </a:spcBef>
              <a:buClrTx/>
              <a:buSzTx/>
              <a:buFont typeface="Wingdings" pitchFamily="2" charset="2"/>
              <a:buChar char="q"/>
            </a:pP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발전해가는 </a:t>
            </a: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Web 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플랫폼에 대한 대응</a:t>
            </a:r>
            <a:endParaRPr kumimoji="1" lang="en-US" altLang="ko-KR" sz="2000" b="1" dirty="0" smtClean="0">
              <a:solidFill>
                <a:srgbClr val="000000"/>
              </a:solidFill>
              <a:latin typeface="+mn-ea"/>
            </a:endParaRPr>
          </a:p>
          <a:p>
            <a:pPr lvl="1">
              <a:spcBef>
                <a:spcPct val="50000"/>
              </a:spcBef>
              <a:buFont typeface="Wingdings" pitchFamily="2" charset="2"/>
              <a:buChar char="q"/>
            </a:pP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기술 학습 및 전파</a:t>
            </a:r>
            <a:endParaRPr kumimoji="1" lang="en-US" altLang="ko-KR" sz="2000" b="1" dirty="0" smtClean="0">
              <a:solidFill>
                <a:srgbClr val="000000"/>
              </a:solidFill>
              <a:latin typeface="+mn-ea"/>
            </a:endParaRPr>
          </a:p>
          <a:p>
            <a:pPr lvl="1">
              <a:spcBef>
                <a:spcPct val="50000"/>
              </a:spcBef>
              <a:buFont typeface="Wingdings" pitchFamily="2" charset="2"/>
              <a:buChar char="q"/>
            </a:pP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기술 동향 및 외부 세미나 참석 </a:t>
            </a:r>
            <a:endParaRPr kumimoji="1" lang="en-US" altLang="ko-KR" sz="2000" b="1" dirty="0" smtClean="0">
              <a:solidFill>
                <a:srgbClr val="000000"/>
              </a:solidFill>
              <a:latin typeface="+mn-ea"/>
            </a:endParaRPr>
          </a:p>
          <a:p>
            <a:pPr>
              <a:spcBef>
                <a:spcPct val="50000"/>
              </a:spcBef>
              <a:buFont typeface="Wingdings" pitchFamily="2" charset="2"/>
              <a:buChar char="q"/>
            </a:pP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 Embedded 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기술 전파 및 교육 특화</a:t>
            </a:r>
            <a:endParaRPr kumimoji="1" lang="en-US" altLang="ko-KR" sz="2000" b="1" dirty="0" smtClean="0">
              <a:solidFill>
                <a:srgbClr val="000000"/>
              </a:solidFill>
              <a:latin typeface="+mn-ea"/>
            </a:endParaRPr>
          </a:p>
          <a:p>
            <a:pPr lvl="1">
              <a:spcBef>
                <a:spcPct val="50000"/>
              </a:spcBef>
              <a:buFont typeface="Wingdings" pitchFamily="2" charset="2"/>
              <a:buChar char="q"/>
            </a:pP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 Embedded 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인력 간 기술 공유</a:t>
            </a:r>
            <a:endParaRPr kumimoji="1" lang="en-US" altLang="ko-KR" sz="2000" b="1" dirty="0" smtClean="0">
              <a:solidFill>
                <a:srgbClr val="000000"/>
              </a:solidFill>
              <a:latin typeface="+mn-ea"/>
            </a:endParaRPr>
          </a:p>
          <a:p>
            <a:pPr lvl="1">
              <a:spcBef>
                <a:spcPct val="50000"/>
              </a:spcBef>
              <a:buFont typeface="Wingdings" pitchFamily="2" charset="2"/>
              <a:buChar char="q"/>
            </a:pP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 다수 </a:t>
            </a: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Samsung 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플랫폼 경험</a:t>
            </a:r>
            <a:endParaRPr kumimoji="1" lang="en-US" altLang="ko-KR" sz="2000" b="1" dirty="0" smtClean="0">
              <a:solidFill>
                <a:srgbClr val="000000"/>
              </a:solidFill>
              <a:latin typeface="+mn-ea"/>
            </a:endParaRPr>
          </a:p>
          <a:p>
            <a:pPr>
              <a:spcBef>
                <a:spcPct val="50000"/>
              </a:spcBef>
              <a:buFont typeface="Wingdings" pitchFamily="2" charset="2"/>
              <a:buChar char="q"/>
            </a:pP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현장인력 업무 다각화</a:t>
            </a:r>
            <a:endParaRPr kumimoji="1" lang="en-US" altLang="ko-KR" sz="2000" b="1" dirty="0" smtClean="0">
              <a:solidFill>
                <a:srgbClr val="000000"/>
              </a:solidFill>
              <a:latin typeface="+mn-ea"/>
            </a:endParaRPr>
          </a:p>
          <a:p>
            <a:pPr lvl="1">
              <a:spcBef>
                <a:spcPct val="50000"/>
              </a:spcBef>
              <a:buFont typeface="Wingdings" pitchFamily="2" charset="2"/>
              <a:buChar char="q"/>
            </a:pP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 Device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부터 </a:t>
            </a: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Server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까지</a:t>
            </a:r>
            <a:endParaRPr kumimoji="1" lang="en-US" altLang="ko-KR" sz="2000" b="1" dirty="0" smtClean="0">
              <a:solidFill>
                <a:srgbClr val="000000"/>
              </a:solidFill>
              <a:latin typeface="+mn-ea"/>
            </a:endParaRPr>
          </a:p>
          <a:p>
            <a:pPr lvl="1">
              <a:spcBef>
                <a:spcPct val="50000"/>
              </a:spcBef>
              <a:buFont typeface="Wingdings" pitchFamily="2" charset="2"/>
              <a:buChar char="q"/>
            </a:pP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소규모 시스템을 경험을 통한 전체 프로세스 파악</a:t>
            </a: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 </a:t>
            </a:r>
          </a:p>
          <a:p>
            <a:pPr lvl="2">
              <a:spcBef>
                <a:spcPct val="50000"/>
              </a:spcBef>
              <a:buFont typeface="Wingdings" pitchFamily="2" charset="2"/>
              <a:buChar char="q"/>
            </a:pP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 ITCC 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출품작 </a:t>
            </a: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출입통제시스템</a:t>
            </a: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q"/>
            </a:pPr>
            <a:endParaRPr kumimoji="1" lang="en-US" altLang="ko-KR" sz="2000" b="1" dirty="0" smtClean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72480" y="868650"/>
            <a:ext cx="94329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latinLnBrk="1">
              <a:spcBef>
                <a:spcPct val="50000"/>
              </a:spcBef>
              <a:buClrTx/>
              <a:buSzTx/>
            </a:pPr>
            <a:r>
              <a:rPr kumimoji="1" lang="ko-KR" altLang="en-US" sz="2000" b="1" dirty="0" err="1" smtClean="0">
                <a:solidFill>
                  <a:srgbClr val="000000"/>
                </a:solidFill>
                <a:latin typeface="+mn-ea"/>
              </a:rPr>
              <a:t>프로젝트별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 경력 및 성과</a:t>
            </a:r>
            <a:endParaRPr kumimoji="1" lang="en-US" altLang="ko-KR" sz="2000" b="1" dirty="0" smtClean="0">
              <a:solidFill>
                <a:srgbClr val="000000"/>
              </a:solidFill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09595" y="1428736"/>
          <a:ext cx="8286809" cy="4929224"/>
        </p:xfrm>
        <a:graphic>
          <a:graphicData uri="http://schemas.openxmlformats.org/drawingml/2006/table">
            <a:tbl>
              <a:tblPr/>
              <a:tblGrid>
                <a:gridCol w="2267253"/>
                <a:gridCol w="2267253"/>
                <a:gridCol w="3752303"/>
              </a:tblGrid>
              <a:tr h="316622">
                <a:tc rowSpan="3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latin typeface="바탕체"/>
                        </a:rPr>
                        <a:t>구분</a:t>
                      </a:r>
                      <a:endParaRPr lang="ko-KR" altLang="en-US" dirty="0"/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바탕체"/>
                        </a:rPr>
                        <a:t>PJT/</a:t>
                      </a:r>
                      <a:r>
                        <a:rPr lang="ko-KR" altLang="en-US" sz="1100">
                          <a:latin typeface="바탕체"/>
                        </a:rPr>
                        <a:t>업무명</a:t>
                      </a:r>
                      <a:endParaRPr lang="ko-KR" altLang="en-US"/>
                    </a:p>
                  </a:txBody>
                  <a:tcPr marL="38100" marR="38100" marT="38100" marB="381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latin typeface="바탕체"/>
                        </a:rPr>
                        <a:t>PJT/</a:t>
                      </a:r>
                      <a:r>
                        <a:rPr lang="ko-KR" altLang="en-US" sz="1100">
                          <a:latin typeface="바탕체"/>
                        </a:rPr>
                        <a:t>업무 주요 내용 및 성과</a:t>
                      </a:r>
                      <a:endParaRPr lang="ko-KR" altLang="en-US"/>
                    </a:p>
                    <a:p>
                      <a:pPr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latin typeface="바탕체"/>
                        </a:rPr>
                        <a:t>(</a:t>
                      </a:r>
                      <a:r>
                        <a:rPr lang="ko-KR" altLang="en-US" sz="1100">
                          <a:latin typeface="바탕체"/>
                        </a:rPr>
                        <a:t>本人 역할 중심</a:t>
                      </a:r>
                      <a:r>
                        <a:rPr lang="en-US" altLang="ko-KR" sz="1100">
                          <a:latin typeface="바탕체"/>
                        </a:rPr>
                        <a:t>)</a:t>
                      </a:r>
                      <a:endParaRPr lang="ko-KR" altLang="en-US"/>
                    </a:p>
                  </a:txBody>
                  <a:tcPr marL="38100" marR="38100" marT="38100" marB="381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518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latin typeface="바탕체"/>
                        </a:rPr>
                        <a:t>기간 </a:t>
                      </a:r>
                      <a:r>
                        <a:rPr lang="en-US" sz="1000">
                          <a:latin typeface="바탕체"/>
                        </a:rPr>
                        <a:t>xxxx.xx~xxxx.xx(00</a:t>
                      </a:r>
                      <a:r>
                        <a:rPr lang="ko-KR" altLang="en-US" sz="1000">
                          <a:latin typeface="바탕체"/>
                        </a:rPr>
                        <a:t>개월</a:t>
                      </a:r>
                      <a:r>
                        <a:rPr lang="en-US" altLang="ko-KR" sz="1000">
                          <a:latin typeface="바탕체"/>
                        </a:rPr>
                        <a:t>)</a:t>
                      </a:r>
                      <a:endParaRPr lang="ko-KR" altLang="en-US"/>
                    </a:p>
                  </a:txBody>
                  <a:tcPr marL="38100" marR="38100" marT="38100" marB="381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66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latin typeface="바탕체"/>
                        </a:rPr>
                        <a:t>수행 역할</a:t>
                      </a:r>
                      <a:endParaRPr lang="ko-KR" altLang="en-US"/>
                    </a:p>
                  </a:txBody>
                  <a:tcPr marL="38100" marR="38100" marT="38100" marB="381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49865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바탕체"/>
                        </a:rPr>
                        <a:t>Web Application</a:t>
                      </a:r>
                      <a:endParaRPr lang="en-US"/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latin typeface="바탕체"/>
                        </a:rPr>
                        <a:t>2012 ~ 2013 (12 </a:t>
                      </a:r>
                      <a:r>
                        <a:rPr lang="ko-KR" altLang="en-US" sz="1000">
                          <a:latin typeface="바탕체"/>
                        </a:rPr>
                        <a:t>개월</a:t>
                      </a:r>
                      <a:r>
                        <a:rPr lang="en-US" altLang="ko-KR" sz="1000">
                          <a:latin typeface="바탕체"/>
                        </a:rPr>
                        <a:t>)</a:t>
                      </a:r>
                      <a:endParaRPr lang="ko-KR" altLang="en-US"/>
                    </a:p>
                    <a:p>
                      <a:pPr algn="ctr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latin typeface="바탕체"/>
                        </a:rPr>
                        <a:t>2013 ~ 2014 (12</a:t>
                      </a:r>
                      <a:r>
                        <a:rPr lang="ko-KR" altLang="en-US" sz="1000">
                          <a:latin typeface="바탕체"/>
                        </a:rPr>
                        <a:t>개월</a:t>
                      </a:r>
                      <a:r>
                        <a:rPr lang="en-US" altLang="ko-KR" sz="1000">
                          <a:latin typeface="바탕체"/>
                        </a:rPr>
                        <a:t>)</a:t>
                      </a:r>
                      <a:endParaRPr lang="ko-KR" altLang="en-US"/>
                    </a:p>
                  </a:txBody>
                  <a:tcPr marL="38100" marR="38100" marT="38100" marB="381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바탕체"/>
                        </a:rPr>
                        <a:t>Web </a:t>
                      </a:r>
                      <a:r>
                        <a:rPr lang="ko-KR" altLang="en-US" sz="1000" dirty="0">
                          <a:latin typeface="바탕체"/>
                        </a:rPr>
                        <a:t>서비스 개발 구현</a:t>
                      </a:r>
                      <a:endParaRPr lang="ko-KR" altLang="en-US" dirty="0"/>
                    </a:p>
                    <a:p>
                      <a:pPr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바탕체"/>
                        </a:rPr>
                        <a:t> </a:t>
                      </a:r>
                      <a:r>
                        <a:rPr lang="en-US" altLang="ko-KR" sz="1000" dirty="0">
                          <a:latin typeface="바탕체"/>
                        </a:rPr>
                        <a:t>- Networking Core </a:t>
                      </a:r>
                      <a:r>
                        <a:rPr lang="ko-KR" altLang="en-US" sz="1000" dirty="0">
                          <a:latin typeface="바탕체"/>
                        </a:rPr>
                        <a:t>유지보수</a:t>
                      </a:r>
                      <a:endParaRPr lang="ko-KR" altLang="en-US" dirty="0"/>
                    </a:p>
                    <a:p>
                      <a:pPr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바탕체"/>
                        </a:rPr>
                        <a:t> </a:t>
                      </a:r>
                      <a:r>
                        <a:rPr lang="en-US" altLang="ko-KR" sz="1000" dirty="0">
                          <a:latin typeface="바탕체"/>
                        </a:rPr>
                        <a:t>- Grid List </a:t>
                      </a:r>
                      <a:r>
                        <a:rPr lang="ko-KR" altLang="en-US" sz="1000" dirty="0">
                          <a:latin typeface="바탕체"/>
                        </a:rPr>
                        <a:t>개발</a:t>
                      </a:r>
                      <a:endParaRPr lang="ko-KR" altLang="en-US" dirty="0"/>
                    </a:p>
                    <a:p>
                      <a:pPr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바탕체"/>
                        </a:rPr>
                        <a:t> </a:t>
                      </a:r>
                      <a:r>
                        <a:rPr lang="en-US" altLang="ko-KR" sz="1000" dirty="0">
                          <a:latin typeface="바탕체"/>
                        </a:rPr>
                        <a:t>- </a:t>
                      </a:r>
                      <a:r>
                        <a:rPr lang="ko-KR" altLang="en-US" sz="1000" dirty="0">
                          <a:latin typeface="바탕체"/>
                        </a:rPr>
                        <a:t>일부 공용 </a:t>
                      </a:r>
                      <a:r>
                        <a:rPr lang="en-US" altLang="ko-KR" sz="1000" dirty="0">
                          <a:latin typeface="바탕체"/>
                        </a:rPr>
                        <a:t>Manager </a:t>
                      </a:r>
                      <a:r>
                        <a:rPr lang="ko-KR" altLang="en-US" sz="1000" dirty="0">
                          <a:latin typeface="바탕체"/>
                        </a:rPr>
                        <a:t>개발</a:t>
                      </a:r>
                      <a:endParaRPr lang="ko-KR" altLang="en-US" dirty="0"/>
                    </a:p>
                  </a:txBody>
                  <a:tcPr marL="38100" marR="38100" marT="38100" marB="381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9071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latin typeface="바탕체"/>
                        </a:rPr>
                        <a:t>Browser </a:t>
                      </a:r>
                      <a:r>
                        <a:rPr lang="ko-KR" altLang="en-US" sz="1100">
                          <a:latin typeface="바탕체"/>
                        </a:rPr>
                        <a:t>개발 </a:t>
                      </a:r>
                      <a:r>
                        <a:rPr lang="en-US" altLang="ko-KR" sz="1100">
                          <a:latin typeface="바탕체"/>
                        </a:rPr>
                        <a:t>/ </a:t>
                      </a:r>
                      <a:r>
                        <a:rPr lang="ko-KR" altLang="en-US" sz="1100">
                          <a:latin typeface="바탕체"/>
                        </a:rPr>
                        <a:t>유지보수</a:t>
                      </a:r>
                      <a:endParaRPr lang="ko-KR" altLang="en-US"/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latin typeface="바탕체"/>
                        </a:rPr>
                        <a:t>2010 ~ 2011 (12 </a:t>
                      </a:r>
                      <a:r>
                        <a:rPr lang="ko-KR" altLang="en-US" sz="1000">
                          <a:latin typeface="바탕체"/>
                        </a:rPr>
                        <a:t>개월</a:t>
                      </a:r>
                      <a:r>
                        <a:rPr lang="en-US" altLang="ko-KR" sz="1000">
                          <a:latin typeface="바탕체"/>
                        </a:rPr>
                        <a:t>)</a:t>
                      </a:r>
                      <a:endParaRPr lang="ko-KR" altLang="en-US"/>
                    </a:p>
                  </a:txBody>
                  <a:tcPr marL="38100" marR="38100" marT="38100" marB="381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latin typeface="바탕체"/>
                        </a:rPr>
                        <a:t>Browser CSS </a:t>
                      </a:r>
                      <a:r>
                        <a:rPr lang="ko-KR" altLang="en-US" sz="1000">
                          <a:latin typeface="바탕체"/>
                        </a:rPr>
                        <a:t>모듈 개발</a:t>
                      </a:r>
                      <a:endParaRPr lang="ko-KR" altLang="en-US"/>
                    </a:p>
                    <a:p>
                      <a:pPr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latin typeface="바탕체"/>
                        </a:rPr>
                        <a:t>Browser </a:t>
                      </a:r>
                      <a:r>
                        <a:rPr lang="ko-KR" altLang="en-US" sz="1000">
                          <a:latin typeface="바탕체"/>
                        </a:rPr>
                        <a:t>호환성 평가 </a:t>
                      </a:r>
                      <a:r>
                        <a:rPr lang="en-US" altLang="ko-KR" sz="1000">
                          <a:latin typeface="바탕체"/>
                        </a:rPr>
                        <a:t>(Contents </a:t>
                      </a:r>
                      <a:r>
                        <a:rPr lang="ko-KR" altLang="en-US" sz="1000">
                          <a:latin typeface="바탕체"/>
                        </a:rPr>
                        <a:t>앱 </a:t>
                      </a:r>
                      <a:r>
                        <a:rPr lang="en-US" altLang="ko-KR" sz="1000">
                          <a:latin typeface="바탕체"/>
                        </a:rPr>
                        <a:t>20</a:t>
                      </a:r>
                      <a:r>
                        <a:rPr lang="ko-KR" altLang="en-US" sz="1000">
                          <a:latin typeface="바탕체"/>
                        </a:rPr>
                        <a:t>여개</a:t>
                      </a:r>
                      <a:r>
                        <a:rPr lang="en-US" altLang="ko-KR" sz="1000">
                          <a:latin typeface="바탕체"/>
                        </a:rPr>
                        <a:t>)</a:t>
                      </a:r>
                      <a:endParaRPr lang="ko-KR" altLang="en-US"/>
                    </a:p>
                  </a:txBody>
                  <a:tcPr marL="38100" marR="38100" marT="38100" marB="381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9865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바탕체"/>
                        </a:rPr>
                        <a:t>Andorid</a:t>
                      </a:r>
                      <a:endParaRPr lang="en-US"/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latin typeface="바탕체"/>
                        </a:rPr>
                        <a:t>2009.4 ~ 2010.2 (10 </a:t>
                      </a:r>
                      <a:r>
                        <a:rPr lang="ko-KR" altLang="en-US" sz="1000">
                          <a:latin typeface="바탕체"/>
                        </a:rPr>
                        <a:t>개월</a:t>
                      </a:r>
                      <a:r>
                        <a:rPr lang="en-US" altLang="ko-KR" sz="1000">
                          <a:latin typeface="바탕체"/>
                        </a:rPr>
                        <a:t>)</a:t>
                      </a:r>
                      <a:endParaRPr lang="ko-KR" altLang="en-US"/>
                    </a:p>
                  </a:txBody>
                  <a:tcPr marL="38100" marR="38100" marT="38100" marB="381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바탕체"/>
                        </a:rPr>
                        <a:t>Radio App </a:t>
                      </a:r>
                      <a:r>
                        <a:rPr lang="ko-KR" altLang="en-US" sz="1000">
                          <a:latin typeface="바탕체"/>
                        </a:rPr>
                        <a:t>개발 </a:t>
                      </a:r>
                      <a:endParaRPr lang="ko-KR" altLang="en-US"/>
                    </a:p>
                    <a:p>
                      <a:pPr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latin typeface="바탕체"/>
                        </a:rPr>
                        <a:t>앤티크 라디오 </a:t>
                      </a:r>
                      <a:r>
                        <a:rPr lang="en-US" sz="1000">
                          <a:latin typeface="바탕체"/>
                        </a:rPr>
                        <a:t>UI Custom Control </a:t>
                      </a:r>
                      <a:r>
                        <a:rPr lang="ko-KR" altLang="en-US" sz="1000">
                          <a:latin typeface="바탕체"/>
                        </a:rPr>
                        <a:t>개발</a:t>
                      </a:r>
                      <a:endParaRPr lang="ko-KR" altLang="en-US"/>
                    </a:p>
                    <a:p>
                      <a:pPr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latin typeface="바탕체"/>
                        </a:rPr>
                        <a:t> </a:t>
                      </a:r>
                      <a:r>
                        <a:rPr lang="en-US" altLang="ko-KR" sz="1000">
                          <a:latin typeface="바탕체"/>
                        </a:rPr>
                        <a:t>- </a:t>
                      </a:r>
                      <a:r>
                        <a:rPr lang="en-US" sz="1000">
                          <a:latin typeface="바탕체"/>
                        </a:rPr>
                        <a:t>Knob Control </a:t>
                      </a:r>
                      <a:r>
                        <a:rPr lang="ko-KR" altLang="en-US" sz="1000">
                          <a:latin typeface="바탕체"/>
                        </a:rPr>
                        <a:t>제작</a:t>
                      </a:r>
                      <a:endParaRPr lang="ko-KR" altLang="en-US"/>
                    </a:p>
                    <a:p>
                      <a:pPr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latin typeface="바탕체"/>
                        </a:rPr>
                        <a:t> </a:t>
                      </a:r>
                      <a:r>
                        <a:rPr lang="en-US" altLang="ko-KR" sz="1000">
                          <a:latin typeface="바탕체"/>
                        </a:rPr>
                        <a:t>- </a:t>
                      </a:r>
                      <a:r>
                        <a:rPr lang="ko-KR" altLang="en-US" sz="1000">
                          <a:latin typeface="바탕체"/>
                        </a:rPr>
                        <a:t>주파수 </a:t>
                      </a:r>
                      <a:r>
                        <a:rPr lang="en-US" sz="1000">
                          <a:latin typeface="바탕체"/>
                        </a:rPr>
                        <a:t>Control </a:t>
                      </a:r>
                      <a:r>
                        <a:rPr lang="ko-KR" altLang="en-US" sz="1000">
                          <a:latin typeface="바탕체"/>
                        </a:rPr>
                        <a:t>제작</a:t>
                      </a:r>
                      <a:endParaRPr lang="ko-KR" altLang="en-US"/>
                    </a:p>
                  </a:txBody>
                  <a:tcPr marL="38100" marR="38100" marT="38100" marB="381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9071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바탕체"/>
                        </a:rPr>
                        <a:t>Win32 Application</a:t>
                      </a:r>
                      <a:endParaRPr lang="en-US"/>
                    </a:p>
                  </a:txBody>
                  <a:tcPr marL="38100" marR="38100" marT="38100" marB="381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latin typeface="바탕체"/>
                        </a:rPr>
                        <a:t>2008.7 ~ 2009.3</a:t>
                      </a:r>
                      <a:endParaRPr lang="ko-KR" altLang="en-US"/>
                    </a:p>
                  </a:txBody>
                  <a:tcPr marL="38100" marR="38100" marT="38100" marB="381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바탕체"/>
                        </a:rPr>
                        <a:t>컴퓨터 비전 선행 </a:t>
                      </a:r>
                      <a:r>
                        <a:rPr lang="en-US" altLang="ko-KR" sz="1000" dirty="0">
                          <a:latin typeface="바탕체"/>
                        </a:rPr>
                        <a:t>Demo App </a:t>
                      </a:r>
                      <a:r>
                        <a:rPr lang="ko-KR" altLang="en-US" sz="1000" dirty="0">
                          <a:latin typeface="바탕체"/>
                        </a:rPr>
                        <a:t>개발</a:t>
                      </a:r>
                      <a:endParaRPr lang="ko-KR" altLang="en-US" dirty="0"/>
                    </a:p>
                    <a:p>
                      <a:pPr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바탕체"/>
                        </a:rPr>
                        <a:t>- </a:t>
                      </a:r>
                      <a:r>
                        <a:rPr lang="ko-KR" altLang="en-US" sz="1000" dirty="0">
                          <a:latin typeface="바탕체"/>
                        </a:rPr>
                        <a:t>음성인식</a:t>
                      </a:r>
                      <a:r>
                        <a:rPr lang="en-US" altLang="ko-KR" sz="1000" dirty="0">
                          <a:latin typeface="바탕체"/>
                        </a:rPr>
                        <a:t>/</a:t>
                      </a:r>
                      <a:r>
                        <a:rPr lang="ko-KR" altLang="en-US" sz="1000" dirty="0">
                          <a:latin typeface="바탕체"/>
                        </a:rPr>
                        <a:t>얼굴인식</a:t>
                      </a:r>
                      <a:r>
                        <a:rPr lang="en-US" altLang="ko-KR" sz="1000" dirty="0">
                          <a:latin typeface="바탕체"/>
                        </a:rPr>
                        <a:t>/</a:t>
                      </a:r>
                      <a:r>
                        <a:rPr lang="ko-KR" altLang="en-US" sz="1000" dirty="0">
                          <a:latin typeface="바탕체"/>
                        </a:rPr>
                        <a:t>포인팅디바이스 </a:t>
                      </a:r>
                      <a:r>
                        <a:rPr lang="en-US" altLang="ko-KR" sz="1000" dirty="0">
                          <a:latin typeface="바탕체"/>
                        </a:rPr>
                        <a:t>API </a:t>
                      </a:r>
                      <a:r>
                        <a:rPr lang="ko-KR" altLang="en-US" sz="1000" dirty="0">
                          <a:latin typeface="바탕체"/>
                        </a:rPr>
                        <a:t>사용 및 연동 데모 </a:t>
                      </a:r>
                      <a:r>
                        <a:rPr lang="ko-KR" altLang="en-US" sz="1000" dirty="0" err="1">
                          <a:latin typeface="바탕체"/>
                        </a:rPr>
                        <a:t>앱</a:t>
                      </a:r>
                      <a:r>
                        <a:rPr lang="ko-KR" altLang="en-US" sz="1000" dirty="0">
                          <a:latin typeface="바탕체"/>
                        </a:rPr>
                        <a:t> 개발</a:t>
                      </a:r>
                      <a:endParaRPr lang="ko-KR" altLang="en-US" dirty="0"/>
                    </a:p>
                  </a:txBody>
                  <a:tcPr marL="38100" marR="38100" marT="38100" marB="3810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452406" y="214290"/>
            <a:ext cx="686019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1" hangingPunct="1"/>
            <a:r>
              <a:rPr kumimoji="1" lang="en-US" altLang="ko-KR" sz="2800" b="1" dirty="0" smtClean="0">
                <a:solidFill>
                  <a:schemeClr val="bg1"/>
                </a:solidFill>
                <a:latin typeface="+mn-ea"/>
              </a:rPr>
              <a:t> 2. </a:t>
            </a:r>
            <a:r>
              <a:rPr kumimoji="1" lang="ko-KR" altLang="en-US" sz="2800" b="1" dirty="0" smtClean="0">
                <a:solidFill>
                  <a:schemeClr val="bg1"/>
                </a:solidFill>
                <a:latin typeface="+mn-ea"/>
              </a:rPr>
              <a:t>주요 경력 및 성과</a:t>
            </a:r>
            <a:endParaRPr kumimoji="1" lang="ko-KR" altLang="en-US" sz="2200" b="1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+mn-ea"/>
              </a:rPr>
              <a:t>2. </a:t>
            </a:r>
            <a:r>
              <a:rPr kumimoji="1" lang="ko-KR" altLang="en-US" dirty="0" smtClean="0">
                <a:latin typeface="+mn-ea"/>
              </a:rPr>
              <a:t>주요 경력 및 성과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785794"/>
            <a:ext cx="9906000" cy="641350"/>
          </a:xfrm>
          <a:prstGeom prst="rect">
            <a:avLst/>
          </a:prstGeom>
          <a:solidFill>
            <a:srgbClr val="E4E4E4"/>
          </a:solidFill>
          <a:ln w="6350" algn="ctr">
            <a:noFill/>
            <a:miter lim="800000"/>
            <a:headEnd type="none" w="sm" len="sm"/>
            <a:tailEnd type="none" w="sm" len="sm"/>
          </a:ln>
        </p:spPr>
        <p:txBody>
          <a:bodyPr lIns="18000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buClr>
                <a:srgbClr val="333333"/>
              </a:buClr>
              <a:buFont typeface="Wingdings" pitchFamily="2" charset="2"/>
              <a:buNone/>
            </a:pPr>
            <a:r>
              <a:rPr lang="ko-KR" altLang="en-US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기       간 </a:t>
            </a:r>
            <a:r>
              <a:rPr lang="en-US" altLang="ko-KR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:  </a:t>
            </a:r>
            <a:r>
              <a:rPr lang="en-US" altLang="en-US" dirty="0" smtClean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2008.10. </a:t>
            </a:r>
            <a:r>
              <a:rPr lang="en-US" altLang="en-US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~ </a:t>
            </a:r>
            <a:r>
              <a:rPr lang="en-US" altLang="ko-KR" dirty="0" smtClean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2009.3.</a:t>
            </a:r>
            <a:endParaRPr lang="en-US" altLang="en-US" dirty="0">
              <a:solidFill>
                <a:srgbClr val="1C1C1C"/>
              </a:solidFill>
              <a:latin typeface="HY헤드라인M" pitchFamily="18" charset="-127"/>
              <a:ea typeface="HY헤드라인M" pitchFamily="18" charset="-127"/>
            </a:endParaRPr>
          </a:p>
          <a:p>
            <a:pPr>
              <a:buClr>
                <a:srgbClr val="333333"/>
              </a:buClr>
              <a:buFont typeface="Wingdings" pitchFamily="2" charset="2"/>
              <a:buNone/>
            </a:pPr>
            <a:r>
              <a:rPr lang="en-US" altLang="en-US" dirty="0" err="1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수행</a:t>
            </a:r>
            <a:r>
              <a:rPr lang="en-US" altLang="en-US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en-US" dirty="0" err="1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업무</a:t>
            </a:r>
            <a:r>
              <a:rPr lang="en-US" altLang="en-US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 :  </a:t>
            </a:r>
            <a:r>
              <a:rPr lang="ko-KR" altLang="en-US" dirty="0" smtClean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선행 </a:t>
            </a:r>
            <a:r>
              <a:rPr lang="en-US" altLang="ko-KR" dirty="0" smtClean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UI </a:t>
            </a:r>
            <a:r>
              <a:rPr lang="ko-KR" altLang="en-US" dirty="0" smtClean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그룹 데모</a:t>
            </a:r>
            <a:r>
              <a:rPr lang="en-US" altLang="ko-KR" dirty="0" smtClean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Widget </a:t>
            </a:r>
            <a:r>
              <a:rPr lang="ko-KR" altLang="en-US" dirty="0" smtClean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개발</a:t>
            </a:r>
            <a:endParaRPr lang="en-US" altLang="en-US" dirty="0">
              <a:solidFill>
                <a:srgbClr val="1C1C1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073" name="Picture 1" descr="E:\경력\HILAB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7116" y="1714488"/>
            <a:ext cx="1905013" cy="1428760"/>
          </a:xfrm>
          <a:prstGeom prst="rect">
            <a:avLst/>
          </a:prstGeom>
          <a:noFill/>
        </p:spPr>
      </p:pic>
      <p:pic>
        <p:nvPicPr>
          <p:cNvPr id="3074" name="Picture 2" descr="E:\경력\HILAB\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7380" y="1714488"/>
            <a:ext cx="1982915" cy="1417276"/>
          </a:xfrm>
          <a:prstGeom prst="rect">
            <a:avLst/>
          </a:prstGeom>
          <a:noFill/>
        </p:spPr>
      </p:pic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73052" y="2000240"/>
            <a:ext cx="943292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latinLnBrk="1">
              <a:spcBef>
                <a:spcPct val="50000"/>
              </a:spcBef>
              <a:buClrTx/>
              <a:buSzTx/>
              <a:buFont typeface="Wingdings" pitchFamily="2" charset="2"/>
              <a:buChar char="q"/>
            </a:pP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각종 데모 프로그램 </a:t>
            </a: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 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q"/>
            </a:pP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음성인식</a:t>
            </a:r>
            <a:endParaRPr kumimoji="1" lang="en-US" altLang="ko-KR" sz="2000" b="1" dirty="0" smtClean="0">
              <a:solidFill>
                <a:srgbClr val="000000"/>
              </a:solidFill>
              <a:latin typeface="+mn-ea"/>
            </a:endParaRPr>
          </a:p>
          <a:p>
            <a:pPr lvl="1">
              <a:spcBef>
                <a:spcPct val="50000"/>
              </a:spcBef>
              <a:buFont typeface="Wingdings" pitchFamily="2" charset="2"/>
              <a:buChar char="q"/>
            </a:pP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얼굴인식</a:t>
            </a:r>
            <a:endParaRPr kumimoji="1" lang="en-US" altLang="ko-KR" sz="2000" b="1" dirty="0" smtClean="0">
              <a:solidFill>
                <a:srgbClr val="000000"/>
              </a:solidFill>
              <a:latin typeface="+mn-ea"/>
            </a:endParaRPr>
          </a:p>
          <a:p>
            <a:pPr lvl="1">
              <a:spcBef>
                <a:spcPct val="50000"/>
              </a:spcBef>
              <a:buFont typeface="Wingdings" pitchFamily="2" charset="2"/>
              <a:buChar char="q"/>
            </a:pP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포인팅 디바이스</a:t>
            </a:r>
            <a:endParaRPr kumimoji="1" lang="en-US" altLang="ko-KR" sz="2000" b="1" dirty="0" smtClean="0">
              <a:solidFill>
                <a:srgbClr val="000000"/>
              </a:solidFill>
              <a:latin typeface="+mn-ea"/>
            </a:endParaRPr>
          </a:p>
          <a:p>
            <a:pPr lvl="1">
              <a:spcBef>
                <a:spcPct val="50000"/>
              </a:spcBef>
              <a:buFont typeface="Wingdings" pitchFamily="2" charset="2"/>
              <a:buChar char="q"/>
            </a:pPr>
            <a:r>
              <a:rPr kumimoji="1" lang="ko-KR" altLang="en-US" sz="2000" b="1" dirty="0" smtClean="0">
                <a:solidFill>
                  <a:srgbClr val="000000"/>
                </a:solidFill>
                <a:latin typeface="+mn-ea"/>
              </a:rPr>
              <a:t>리모컨 </a:t>
            </a:r>
            <a:r>
              <a:rPr kumimoji="1" lang="en-US" altLang="ko-KR" sz="2000" b="1" dirty="0" smtClean="0">
                <a:solidFill>
                  <a:srgbClr val="000000"/>
                </a:solidFill>
                <a:latin typeface="+mn-ea"/>
              </a:rPr>
              <a:t>UI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9215" y="3357562"/>
            <a:ext cx="4008429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E:\Project\HILAB\RemoCon Sample UI\suc\remotes\img\tv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10520" y="1714488"/>
            <a:ext cx="2064354" cy="22363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+mn-ea"/>
              </a:rPr>
              <a:t>2. </a:t>
            </a:r>
            <a:r>
              <a:rPr kumimoji="1" lang="ko-KR" altLang="en-US" dirty="0" smtClean="0">
                <a:latin typeface="+mn-ea"/>
              </a:rPr>
              <a:t>주요 경력 및 성과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785794"/>
            <a:ext cx="9906000" cy="641350"/>
          </a:xfrm>
          <a:prstGeom prst="rect">
            <a:avLst/>
          </a:prstGeom>
          <a:solidFill>
            <a:srgbClr val="E4E4E4"/>
          </a:solidFill>
          <a:ln w="6350" algn="ctr">
            <a:noFill/>
            <a:miter lim="800000"/>
            <a:headEnd type="none" w="sm" len="sm"/>
            <a:tailEnd type="none" w="sm" len="sm"/>
          </a:ln>
        </p:spPr>
        <p:txBody>
          <a:bodyPr lIns="18000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buClr>
                <a:srgbClr val="333333"/>
              </a:buClr>
              <a:buFont typeface="Wingdings" pitchFamily="2" charset="2"/>
              <a:buNone/>
            </a:pPr>
            <a:r>
              <a:rPr lang="ko-KR" altLang="en-US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기       간 </a:t>
            </a:r>
            <a:r>
              <a:rPr lang="en-US" altLang="ko-KR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:  2009.07.01 ~ </a:t>
            </a:r>
            <a:r>
              <a:rPr lang="ko-KR" altLang="en-US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현재</a:t>
            </a:r>
          </a:p>
          <a:p>
            <a:pPr>
              <a:buClr>
                <a:srgbClr val="333333"/>
              </a:buClr>
              <a:buFont typeface="Wingdings" pitchFamily="2" charset="2"/>
              <a:buNone/>
            </a:pPr>
            <a:r>
              <a:rPr lang="ko-KR" altLang="en-US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수행 업무 </a:t>
            </a:r>
            <a:r>
              <a:rPr lang="en-US" altLang="ko-KR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:  Android </a:t>
            </a:r>
            <a:r>
              <a:rPr lang="ko-KR" altLang="en-US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기반 </a:t>
            </a:r>
            <a:r>
              <a:rPr lang="en-US" altLang="ko-KR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FM Radio Application </a:t>
            </a:r>
            <a:r>
              <a:rPr lang="ko-KR" altLang="en-US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개발</a:t>
            </a:r>
            <a:endParaRPr lang="en-US" altLang="ko-KR" dirty="0">
              <a:solidFill>
                <a:srgbClr val="1C1C1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23888" y="1678007"/>
            <a:ext cx="3536950" cy="4464050"/>
          </a:xfrm>
          <a:prstGeom prst="roundRect">
            <a:avLst>
              <a:gd name="adj" fmla="val 3597"/>
            </a:avLst>
          </a:prstGeom>
          <a:solidFill>
            <a:schemeClr val="bg1">
              <a:alpha val="96077"/>
            </a:schemeClr>
          </a:solidFill>
          <a:ln w="6350" algn="ctr">
            <a:solidFill>
              <a:srgbClr val="999999"/>
            </a:solidFill>
            <a:prstDash val="dash"/>
            <a:round/>
            <a:headEnd/>
            <a:tailEnd/>
          </a:ln>
        </p:spPr>
        <p:txBody>
          <a:bodyPr lIns="93600" tIns="190800" rIns="92075" bIns="46038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kumimoji="0"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라디오 재생</a:t>
            </a: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kumimoji="0" lang="en-US" altLang="ko-KR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Step Up, Step Down</a:t>
            </a: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kumimoji="0" lang="en-US" altLang="ko-KR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Seek Up, Seek Down </a:t>
            </a:r>
          </a:p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kumimoji="0"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라디오 녹음</a:t>
            </a: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kumimoji="0"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녹음 파일 관리</a:t>
            </a: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kumimoji="0"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녹음 파일 재생</a:t>
            </a:r>
          </a:p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kumimoji="0" lang="en-US" altLang="ko-KR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Preset</a:t>
            </a:r>
            <a:r>
              <a:rPr kumimoji="0"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관리</a:t>
            </a: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kumimoji="0" lang="en-US" altLang="ko-KR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Auto Scan, Remove</a:t>
            </a: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kumimoji="0" lang="en-US" altLang="ko-KR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Rename, Replace</a:t>
            </a:r>
          </a:p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kumimoji="0"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지역 선택</a:t>
            </a: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kumimoji="0"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국가 선택</a:t>
            </a:r>
          </a:p>
          <a:p>
            <a:pPr marL="742950" lvl="1" indent="-285750">
              <a:lnSpc>
                <a:spcPct val="120000"/>
              </a:lnSpc>
              <a:buFont typeface="Arial" pitchFamily="34" charset="0"/>
              <a:buChar char="•"/>
            </a:pPr>
            <a:r>
              <a:rPr kumimoji="0"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도시 선택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95325" y="1500174"/>
            <a:ext cx="2089150" cy="368300"/>
          </a:xfrm>
          <a:prstGeom prst="roundRect">
            <a:avLst>
              <a:gd name="adj" fmla="val 27889"/>
            </a:avLst>
          </a:prstGeom>
          <a:solidFill>
            <a:srgbClr val="000066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38100" tIns="22860" rIns="38100" bIns="2286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buClr>
                <a:srgbClr val="333333"/>
              </a:buClr>
              <a:buFont typeface="Wingdings" pitchFamily="2" charset="2"/>
              <a:buNone/>
            </a:pPr>
            <a:r>
              <a:rPr lang="ko-KR" altLang="en-US" sz="160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진행사항</a:t>
            </a:r>
          </a:p>
        </p:txBody>
      </p:sp>
      <p:pic>
        <p:nvPicPr>
          <p:cNvPr id="10" name="Picture 2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2638" y="1462107"/>
            <a:ext cx="2266950" cy="377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57825" y="1751032"/>
            <a:ext cx="2266950" cy="377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00" y="2005032"/>
            <a:ext cx="2266950" cy="377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85025" y="2436832"/>
            <a:ext cx="2266950" cy="377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+mn-ea"/>
              </a:rPr>
              <a:t>2. </a:t>
            </a:r>
            <a:r>
              <a:rPr kumimoji="1" lang="ko-KR" altLang="en-US" dirty="0" smtClean="0">
                <a:latin typeface="+mn-ea"/>
              </a:rPr>
              <a:t>주요 경력 및 성과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785794"/>
            <a:ext cx="9906000" cy="641350"/>
          </a:xfrm>
          <a:prstGeom prst="rect">
            <a:avLst/>
          </a:prstGeom>
          <a:solidFill>
            <a:srgbClr val="E4E4E4"/>
          </a:solidFill>
          <a:ln w="6350" algn="ctr">
            <a:noFill/>
            <a:miter lim="800000"/>
            <a:headEnd type="none" w="sm" len="sm"/>
            <a:tailEnd type="none" w="sm" len="sm"/>
          </a:ln>
        </p:spPr>
        <p:txBody>
          <a:bodyPr lIns="18000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buClr>
                <a:srgbClr val="333333"/>
              </a:buClr>
              <a:buFont typeface="Wingdings" pitchFamily="2" charset="2"/>
              <a:buNone/>
            </a:pPr>
            <a:r>
              <a:rPr lang="ko-KR" altLang="en-US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기       간 </a:t>
            </a:r>
            <a:r>
              <a:rPr lang="en-US" altLang="ko-KR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:  </a:t>
            </a:r>
            <a:r>
              <a:rPr lang="en-US" altLang="en-US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2009.0</a:t>
            </a:r>
            <a:r>
              <a:rPr lang="en-US" altLang="ko-KR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7</a:t>
            </a:r>
            <a:r>
              <a:rPr lang="en-US" altLang="en-US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.0</a:t>
            </a:r>
            <a:r>
              <a:rPr lang="en-US" altLang="ko-KR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lang="en-US" altLang="en-US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 ~ </a:t>
            </a:r>
            <a:r>
              <a:rPr lang="en-US" altLang="ko-KR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2009.10.31</a:t>
            </a:r>
            <a:endParaRPr lang="en-US" altLang="en-US">
              <a:solidFill>
                <a:srgbClr val="1C1C1C"/>
              </a:solidFill>
              <a:latin typeface="HY헤드라인M" pitchFamily="18" charset="-127"/>
              <a:ea typeface="HY헤드라인M" pitchFamily="18" charset="-127"/>
            </a:endParaRPr>
          </a:p>
          <a:p>
            <a:pPr>
              <a:buClr>
                <a:srgbClr val="333333"/>
              </a:buClr>
              <a:buFont typeface="Wingdings" pitchFamily="2" charset="2"/>
              <a:buNone/>
            </a:pPr>
            <a:r>
              <a:rPr lang="en-US" altLang="en-US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수행 업무 :  Android 기반 </a:t>
            </a:r>
            <a:r>
              <a:rPr lang="en-US" altLang="ko-KR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File Browser</a:t>
            </a:r>
            <a:r>
              <a:rPr lang="en-US" altLang="en-US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 Application 개발</a:t>
            </a:r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488950" y="1628763"/>
            <a:ext cx="3929063" cy="4248151"/>
            <a:chOff x="444" y="1071"/>
            <a:chExt cx="2475" cy="2677"/>
          </a:xfrm>
        </p:grpSpPr>
        <p:sp>
          <p:nvSpPr>
            <p:cNvPr id="13" name="AutoShape 7"/>
            <p:cNvSpPr>
              <a:spLocks noChangeArrowheads="1"/>
            </p:cNvSpPr>
            <p:nvPr/>
          </p:nvSpPr>
          <p:spPr bwMode="auto">
            <a:xfrm>
              <a:off x="444" y="1281"/>
              <a:ext cx="2475" cy="2467"/>
            </a:xfrm>
            <a:prstGeom prst="roundRect">
              <a:avLst>
                <a:gd name="adj" fmla="val 3597"/>
              </a:avLst>
            </a:prstGeom>
            <a:solidFill>
              <a:srgbClr val="FFFFFF"/>
            </a:solidFill>
            <a:ln w="3175" algn="ctr">
              <a:solidFill>
                <a:srgbClr val="808080"/>
              </a:solidFill>
              <a:prstDash val="dash"/>
              <a:round/>
              <a:headEnd/>
              <a:tailEnd/>
            </a:ln>
          </p:spPr>
          <p:txBody>
            <a:bodyPr lIns="93600" tIns="190800" rIns="92075" bIns="46038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342900" indent="-34290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ko-KR" altLang="en-US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파일 검색</a:t>
              </a:r>
            </a:p>
            <a:p>
              <a:pPr marL="342900" indent="-34290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ko-KR" altLang="en-US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파일 복사</a:t>
              </a:r>
            </a:p>
            <a:p>
              <a:pPr marL="342900" indent="-34290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ko-KR" altLang="en-US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파일 삭제</a:t>
              </a:r>
            </a:p>
            <a:p>
              <a:pPr marL="342900" indent="-34290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ko-KR" altLang="en-US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미디어 </a:t>
              </a:r>
              <a:r>
                <a:rPr lang="en-US" altLang="ko-KR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Application</a:t>
              </a:r>
              <a:r>
                <a:rPr lang="ko-KR" altLang="en-US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과 연결</a:t>
              </a:r>
            </a:p>
          </p:txBody>
        </p:sp>
        <p:sp>
          <p:nvSpPr>
            <p:cNvPr id="14" name="AutoShape 14"/>
            <p:cNvSpPr>
              <a:spLocks noChangeArrowheads="1"/>
            </p:cNvSpPr>
            <p:nvPr/>
          </p:nvSpPr>
          <p:spPr bwMode="auto">
            <a:xfrm rot="10800000">
              <a:off x="493" y="1071"/>
              <a:ext cx="1181" cy="273"/>
            </a:xfrm>
            <a:prstGeom prst="roundRect">
              <a:avLst>
                <a:gd name="adj" fmla="val 25796"/>
              </a:avLst>
            </a:prstGeom>
            <a:gradFill rotWithShape="1">
              <a:gsLst>
                <a:gs pos="0">
                  <a:srgbClr val="0858B0"/>
                </a:gs>
                <a:gs pos="100000">
                  <a:srgbClr val="074E9B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rot="10800000" tIns="468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chemeClr val="bg1"/>
                </a:buClr>
              </a:pPr>
              <a:r>
                <a:rPr lang="ko-KR" altLang="en-US" sz="1600">
                  <a:solidFill>
                    <a:srgbClr val="FFFFFF"/>
                  </a:solidFill>
                  <a:latin typeface="HY헤드라인M" pitchFamily="18" charset="-127"/>
                  <a:ea typeface="HY헤드라인M" pitchFamily="18" charset="-127"/>
                </a:rPr>
                <a:t>주요 기능</a:t>
              </a:r>
              <a:endParaRPr lang="en-US" altLang="ko-KR" sz="160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9" name="Picture 14" descr="devic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2638" y="1700200"/>
            <a:ext cx="3962400" cy="2381250"/>
          </a:xfrm>
          <a:prstGeom prst="rect">
            <a:avLst/>
          </a:prstGeom>
          <a:noFill/>
        </p:spPr>
      </p:pic>
      <p:pic>
        <p:nvPicPr>
          <p:cNvPr id="10" name="Picture 18" descr="devic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97463" y="2630475"/>
            <a:ext cx="3970337" cy="2381250"/>
          </a:xfrm>
          <a:prstGeom prst="rect">
            <a:avLst/>
          </a:prstGeom>
          <a:noFill/>
        </p:spPr>
      </p:pic>
      <p:pic>
        <p:nvPicPr>
          <p:cNvPr id="11" name="Picture 12" descr="devi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72138" y="3422637"/>
            <a:ext cx="3962400" cy="2381250"/>
          </a:xfrm>
          <a:prstGeom prst="rect">
            <a:avLst/>
          </a:prstGeom>
          <a:noFill/>
        </p:spPr>
      </p:pic>
      <p:sp>
        <p:nvSpPr>
          <p:cNvPr id="12" name="AutoShape 12"/>
          <p:cNvSpPr>
            <a:spLocks noChangeArrowheads="1"/>
          </p:cNvSpPr>
          <p:nvPr/>
        </p:nvSpPr>
        <p:spPr bwMode="auto">
          <a:xfrm>
            <a:off x="539750" y="1571612"/>
            <a:ext cx="1965325" cy="561975"/>
          </a:xfrm>
          <a:prstGeom prst="roundRect">
            <a:avLst>
              <a:gd name="adj" fmla="val 27889"/>
            </a:avLst>
          </a:prstGeom>
          <a:solidFill>
            <a:srgbClr val="000066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38100" tIns="22860" rIns="38100" bIns="2286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buClr>
                <a:srgbClr val="333333"/>
              </a:buClr>
              <a:buFont typeface="Wingdings" pitchFamily="2" charset="2"/>
              <a:buNone/>
            </a:pPr>
            <a:r>
              <a:rPr lang="ko-KR" altLang="en-US" sz="160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주요 업무 내용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+mn-ea"/>
              </a:rPr>
              <a:t>2. </a:t>
            </a:r>
            <a:r>
              <a:rPr kumimoji="1" lang="ko-KR" altLang="en-US" dirty="0" smtClean="0">
                <a:latin typeface="+mn-ea"/>
              </a:rPr>
              <a:t>주요 경력 및 성과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785794"/>
            <a:ext cx="9906000" cy="641350"/>
          </a:xfrm>
          <a:prstGeom prst="rect">
            <a:avLst/>
          </a:prstGeom>
          <a:solidFill>
            <a:srgbClr val="E4E4E4"/>
          </a:solidFill>
          <a:ln w="6350" algn="ctr">
            <a:noFill/>
            <a:miter lim="800000"/>
            <a:headEnd type="none" w="sm" len="sm"/>
            <a:tailEnd type="none" w="sm" len="sm"/>
          </a:ln>
        </p:spPr>
        <p:txBody>
          <a:bodyPr lIns="18000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buClr>
                <a:srgbClr val="333333"/>
              </a:buClr>
              <a:buFont typeface="Wingdings" pitchFamily="2" charset="2"/>
              <a:buNone/>
            </a:pPr>
            <a:r>
              <a:rPr lang="ko-KR" altLang="en-US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기       간 </a:t>
            </a:r>
            <a:r>
              <a:rPr lang="en-US" altLang="ko-KR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:  </a:t>
            </a:r>
            <a:r>
              <a:rPr lang="en-US" altLang="en-US" dirty="0" smtClean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2010 ~ 2011</a:t>
            </a:r>
            <a:r>
              <a:rPr lang="ko-KR" altLang="en-US" dirty="0" smtClean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년</a:t>
            </a:r>
            <a:endParaRPr lang="en-US" altLang="en-US" dirty="0">
              <a:solidFill>
                <a:srgbClr val="1C1C1C"/>
              </a:solidFill>
              <a:latin typeface="HY헤드라인M" pitchFamily="18" charset="-127"/>
              <a:ea typeface="HY헤드라인M" pitchFamily="18" charset="-127"/>
            </a:endParaRPr>
          </a:p>
          <a:p>
            <a:pPr>
              <a:buClr>
                <a:srgbClr val="333333"/>
              </a:buClr>
              <a:buFont typeface="Wingdings" pitchFamily="2" charset="2"/>
              <a:buNone/>
            </a:pPr>
            <a:r>
              <a:rPr lang="en-US" altLang="en-US" dirty="0" err="1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수행</a:t>
            </a:r>
            <a:r>
              <a:rPr lang="en-US" altLang="en-US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en-US" dirty="0" err="1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업무</a:t>
            </a:r>
            <a:r>
              <a:rPr lang="en-US" altLang="en-US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 :  </a:t>
            </a:r>
            <a:r>
              <a:rPr lang="en-US" altLang="en-US" dirty="0" err="1" smtClean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WeBrowser</a:t>
            </a:r>
            <a:r>
              <a:rPr lang="en-US" altLang="en-US" dirty="0" smtClean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en-US" dirty="0" err="1" smtClean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개발</a:t>
            </a:r>
            <a:r>
              <a:rPr lang="en-US" altLang="en-US" dirty="0" smtClean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 – CSS NM DOM</a:t>
            </a:r>
            <a:endParaRPr lang="en-US" altLang="en-US" dirty="0">
              <a:solidFill>
                <a:srgbClr val="1C1C1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74" name="Group 5"/>
          <p:cNvGrpSpPr>
            <a:grpSpLocks/>
          </p:cNvGrpSpPr>
          <p:nvPr/>
        </p:nvGrpSpPr>
        <p:grpSpPr bwMode="auto">
          <a:xfrm>
            <a:off x="166654" y="1857364"/>
            <a:ext cx="2428750" cy="2715198"/>
            <a:chOff x="444" y="1071"/>
            <a:chExt cx="2590" cy="1711"/>
          </a:xfrm>
        </p:grpSpPr>
        <p:sp>
          <p:nvSpPr>
            <p:cNvPr id="75" name="AutoShape 7"/>
            <p:cNvSpPr>
              <a:spLocks noChangeArrowheads="1"/>
            </p:cNvSpPr>
            <p:nvPr/>
          </p:nvSpPr>
          <p:spPr bwMode="auto">
            <a:xfrm>
              <a:off x="444" y="1281"/>
              <a:ext cx="2590" cy="1501"/>
            </a:xfrm>
            <a:prstGeom prst="roundRect">
              <a:avLst>
                <a:gd name="adj" fmla="val 3597"/>
              </a:avLst>
            </a:prstGeom>
            <a:solidFill>
              <a:srgbClr val="FFFFFF"/>
            </a:solidFill>
            <a:ln w="3175" algn="ctr">
              <a:solidFill>
                <a:srgbClr val="808080"/>
              </a:solidFill>
              <a:prstDash val="dash"/>
              <a:round/>
              <a:headEnd/>
              <a:tailEnd/>
            </a:ln>
          </p:spPr>
          <p:txBody>
            <a:bodyPr lIns="93600" tIns="190800" rIns="92075" bIns="46038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342900" indent="-34290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en-US" altLang="ko-KR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CSS </a:t>
              </a:r>
            </a:p>
            <a:p>
              <a:pPr marL="800100" lvl="1" indent="-34290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en-US" altLang="ko-KR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Presentation</a:t>
              </a:r>
            </a:p>
            <a:p>
              <a:pPr marL="342900" indent="-34290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en-US" altLang="ko-KR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NM </a:t>
              </a:r>
            </a:p>
            <a:p>
              <a:pPr marL="800100" lvl="1" indent="-34290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en-US" altLang="ko-KR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Navigation</a:t>
              </a:r>
            </a:p>
            <a:p>
              <a:pPr marL="342900" indent="-34290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en-US" altLang="ko-KR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DOM</a:t>
              </a:r>
            </a:p>
            <a:p>
              <a:pPr marL="800100" lvl="1" indent="-34290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ko-KR" altLang="en-US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동적</a:t>
              </a:r>
              <a:r>
                <a:rPr lang="en-US" altLang="ko-KR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CSS</a:t>
              </a:r>
            </a:p>
            <a:p>
              <a:pPr marL="800100" lvl="1" indent="-342900">
                <a:lnSpc>
                  <a:spcPct val="120000"/>
                </a:lnSpc>
                <a:buFont typeface="Arial" pitchFamily="34" charset="0"/>
                <a:buChar char="•"/>
              </a:pPr>
              <a:endParaRPr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endParaRPr>
            </a:p>
          </p:txBody>
        </p:sp>
        <p:sp>
          <p:nvSpPr>
            <p:cNvPr id="76" name="AutoShape 14"/>
            <p:cNvSpPr>
              <a:spLocks noChangeArrowheads="1"/>
            </p:cNvSpPr>
            <p:nvPr/>
          </p:nvSpPr>
          <p:spPr bwMode="auto">
            <a:xfrm rot="10800000">
              <a:off x="493" y="1071"/>
              <a:ext cx="1181" cy="273"/>
            </a:xfrm>
            <a:prstGeom prst="roundRect">
              <a:avLst>
                <a:gd name="adj" fmla="val 25796"/>
              </a:avLst>
            </a:prstGeom>
            <a:gradFill rotWithShape="1">
              <a:gsLst>
                <a:gs pos="0">
                  <a:srgbClr val="0858B0"/>
                </a:gs>
                <a:gs pos="100000">
                  <a:srgbClr val="074E9B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rot="10800000" tIns="468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chemeClr val="bg1"/>
                </a:buClr>
              </a:pPr>
              <a:r>
                <a:rPr lang="ko-KR" altLang="en-US" sz="1600" dirty="0" smtClean="0">
                  <a:solidFill>
                    <a:srgbClr val="FFFFFF"/>
                  </a:solidFill>
                  <a:latin typeface="HY헤드라인M" pitchFamily="18" charset="-127"/>
                  <a:ea typeface="HY헤드라인M" pitchFamily="18" charset="-127"/>
                </a:rPr>
                <a:t>기능</a:t>
              </a:r>
              <a:endParaRPr lang="en-US" altLang="ko-KR" sz="16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4392598" y="2000240"/>
            <a:ext cx="3181350" cy="3529012"/>
          </a:xfrm>
          <a:prstGeom prst="rect">
            <a:avLst/>
          </a:prstGeom>
          <a:solidFill>
            <a:srgbClr val="6496C8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b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pPr algn="l"/>
            <a:r>
              <a:rPr lang="en-US" altLang="ko-KR">
                <a:solidFill>
                  <a:schemeClr val="bg1"/>
                </a:solidFill>
                <a:ea typeface="굴림" pitchFamily="50" charset="-127"/>
              </a:rPr>
              <a:t>     CORE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875323" y="3076565"/>
            <a:ext cx="733425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DL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875323" y="3506777"/>
            <a:ext cx="733425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DM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5875323" y="3944927"/>
            <a:ext cx="733425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CM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5038711" y="4138602"/>
            <a:ext cx="733425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CSS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5875323" y="4373552"/>
            <a:ext cx="733425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LM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5875323" y="4811702"/>
            <a:ext cx="733425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VM</a:t>
            </a: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5038711" y="4571990"/>
            <a:ext cx="733425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DOM</a:t>
            </a: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6697648" y="4814877"/>
            <a:ext cx="719138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NM</a:t>
            </a: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4889486" y="1352540"/>
            <a:ext cx="2684462" cy="438150"/>
          </a:xfrm>
          <a:prstGeom prst="rect">
            <a:avLst/>
          </a:prstGeom>
          <a:solidFill>
            <a:srgbClr val="CCECFF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Protocol Handler</a:t>
            </a: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7935898" y="2306627"/>
            <a:ext cx="1295400" cy="461963"/>
          </a:xfrm>
          <a:prstGeom prst="rect">
            <a:avLst/>
          </a:prstGeom>
          <a:solidFill>
            <a:srgbClr val="66FF99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JI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7935898" y="3578215"/>
            <a:ext cx="1295400" cy="588962"/>
          </a:xfrm>
          <a:prstGeom prst="rect">
            <a:avLst/>
          </a:prstGeom>
          <a:solidFill>
            <a:srgbClr val="FFCCCC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Plug-in</a:t>
            </a: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2952736" y="2000240"/>
            <a:ext cx="719137" cy="3502025"/>
          </a:xfrm>
          <a:prstGeom prst="rect">
            <a:avLst/>
          </a:prstGeom>
          <a:solidFill>
            <a:srgbClr val="CCCCFF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App</a:t>
            </a: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6697648" y="4383077"/>
            <a:ext cx="719138" cy="431800"/>
          </a:xfrm>
          <a:prstGeom prst="rect">
            <a:avLst/>
          </a:prstGeom>
          <a:solidFill>
            <a:srgbClr val="99CC00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IM</a:t>
            </a: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2952736" y="5816590"/>
            <a:ext cx="3656012" cy="293687"/>
          </a:xfrm>
          <a:prstGeom prst="rect">
            <a:avLst/>
          </a:prstGeom>
          <a:solidFill>
            <a:srgbClr val="9999FF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WSAL (CWS)</a:t>
            </a:r>
          </a:p>
        </p:txBody>
      </p:sp>
      <p:sp>
        <p:nvSpPr>
          <p:cNvPr id="25" name="AutoShape 18"/>
          <p:cNvSpPr>
            <a:spLocks noChangeArrowheads="1"/>
          </p:cNvSpPr>
          <p:nvPr/>
        </p:nvSpPr>
        <p:spPr bwMode="auto">
          <a:xfrm>
            <a:off x="7935898" y="4276715"/>
            <a:ext cx="1295400" cy="300037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History</a:t>
            </a:r>
          </a:p>
        </p:txBody>
      </p:sp>
      <p:sp>
        <p:nvSpPr>
          <p:cNvPr id="26" name="AutoShape 19"/>
          <p:cNvSpPr>
            <a:spLocks noChangeArrowheads="1"/>
          </p:cNvSpPr>
          <p:nvPr/>
        </p:nvSpPr>
        <p:spPr bwMode="auto">
          <a:xfrm>
            <a:off x="7935898" y="5010140"/>
            <a:ext cx="1295400" cy="307975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Config Data</a:t>
            </a:r>
          </a:p>
        </p:txBody>
      </p:sp>
      <p:sp>
        <p:nvSpPr>
          <p:cNvPr id="27" name="AutoShape 20"/>
          <p:cNvSpPr>
            <a:spLocks noChangeArrowheads="1"/>
          </p:cNvSpPr>
          <p:nvPr/>
        </p:nvSpPr>
        <p:spPr bwMode="auto">
          <a:xfrm>
            <a:off x="7935898" y="4651365"/>
            <a:ext cx="1295400" cy="300037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Cookie</a:t>
            </a:r>
          </a:p>
        </p:txBody>
      </p:sp>
      <p:sp>
        <p:nvSpPr>
          <p:cNvPr id="28" name="Line 21"/>
          <p:cNvSpPr>
            <a:spLocks noChangeShapeType="1"/>
          </p:cNvSpPr>
          <p:nvPr/>
        </p:nvSpPr>
        <p:spPr bwMode="auto">
          <a:xfrm>
            <a:off x="6264261" y="1790690"/>
            <a:ext cx="0" cy="503237"/>
          </a:xfrm>
          <a:prstGeom prst="line">
            <a:avLst/>
          </a:prstGeom>
          <a:noFill/>
          <a:ln w="19050">
            <a:solidFill>
              <a:srgbClr val="990000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>
            <a:off x="7416786" y="2649527"/>
            <a:ext cx="503237" cy="1084263"/>
          </a:xfrm>
          <a:prstGeom prst="line">
            <a:avLst/>
          </a:prstGeom>
          <a:noFill/>
          <a:ln w="19050">
            <a:solidFill>
              <a:srgbClr val="990000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0" name="Line 23"/>
          <p:cNvSpPr>
            <a:spLocks noChangeShapeType="1"/>
          </p:cNvSpPr>
          <p:nvPr/>
        </p:nvSpPr>
        <p:spPr bwMode="auto">
          <a:xfrm>
            <a:off x="7561248" y="2582852"/>
            <a:ext cx="37465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1" name="Line 24"/>
          <p:cNvSpPr>
            <a:spLocks noChangeShapeType="1"/>
          </p:cNvSpPr>
          <p:nvPr/>
        </p:nvSpPr>
        <p:spPr bwMode="auto">
          <a:xfrm>
            <a:off x="7416786" y="4167177"/>
            <a:ext cx="519112" cy="700088"/>
          </a:xfrm>
          <a:prstGeom prst="line">
            <a:avLst/>
          </a:prstGeom>
          <a:noFill/>
          <a:ln w="19050">
            <a:solidFill>
              <a:srgbClr val="336600"/>
            </a:solidFill>
            <a:prstDash val="sysDot"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2" name="Line 25"/>
          <p:cNvSpPr>
            <a:spLocks noChangeShapeType="1"/>
          </p:cNvSpPr>
          <p:nvPr/>
        </p:nvSpPr>
        <p:spPr bwMode="auto">
          <a:xfrm>
            <a:off x="3671873" y="2511415"/>
            <a:ext cx="865188" cy="0"/>
          </a:xfrm>
          <a:prstGeom prst="line">
            <a:avLst/>
          </a:prstGeom>
          <a:noFill/>
          <a:ln w="19050">
            <a:solidFill>
              <a:srgbClr val="990000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3" name="Line 27"/>
          <p:cNvSpPr>
            <a:spLocks noChangeShapeType="1"/>
          </p:cNvSpPr>
          <p:nvPr/>
        </p:nvSpPr>
        <p:spPr bwMode="auto">
          <a:xfrm flipH="1" flipV="1">
            <a:off x="3313098" y="5502265"/>
            <a:ext cx="1588" cy="3143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4" name="Line 28"/>
          <p:cNvSpPr>
            <a:spLocks noChangeShapeType="1"/>
          </p:cNvSpPr>
          <p:nvPr/>
        </p:nvSpPr>
        <p:spPr bwMode="auto">
          <a:xfrm flipV="1">
            <a:off x="6697648" y="5529252"/>
            <a:ext cx="0" cy="720725"/>
          </a:xfrm>
          <a:prstGeom prst="line">
            <a:avLst/>
          </a:prstGeom>
          <a:noFill/>
          <a:ln w="19050">
            <a:solidFill>
              <a:srgbClr val="990000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5" name="Rectangle 29"/>
          <p:cNvSpPr>
            <a:spLocks noChangeArrowheads="1"/>
          </p:cNvSpPr>
          <p:nvPr/>
        </p:nvSpPr>
        <p:spPr bwMode="auto">
          <a:xfrm>
            <a:off x="9361473" y="5688002"/>
            <a:ext cx="1295400" cy="488950"/>
          </a:xfrm>
          <a:prstGeom prst="rect">
            <a:avLst/>
          </a:prstGeom>
          <a:solidFill>
            <a:srgbClr val="DDDDDD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3</a:t>
            </a:r>
            <a:r>
              <a:rPr lang="en-US" altLang="ko-KR" sz="1400" baseline="30000">
                <a:ea typeface="굴림" pitchFamily="50" charset="-127"/>
              </a:rPr>
              <a:t>rd</a:t>
            </a:r>
            <a:r>
              <a:rPr lang="en-US" altLang="ko-KR" sz="1400">
                <a:ea typeface="굴림" pitchFamily="50" charset="-127"/>
              </a:rPr>
              <a:t> Party App</a:t>
            </a:r>
          </a:p>
        </p:txBody>
      </p:sp>
      <p:sp>
        <p:nvSpPr>
          <p:cNvPr id="36" name="Text Box 30"/>
          <p:cNvSpPr txBox="1">
            <a:spLocks noChangeArrowheads="1"/>
          </p:cNvSpPr>
          <p:nvPr/>
        </p:nvSpPr>
        <p:spPr bwMode="auto">
          <a:xfrm>
            <a:off x="7596173" y="5945177"/>
            <a:ext cx="14049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pPr algn="l"/>
            <a:r>
              <a:rPr lang="en-US" altLang="ko-KR" sz="1400">
                <a:ea typeface="굴림" pitchFamily="50" charset="-127"/>
              </a:rPr>
              <a:t>tag, JavaObject</a:t>
            </a:r>
          </a:p>
        </p:txBody>
      </p:sp>
      <p:sp>
        <p:nvSpPr>
          <p:cNvPr id="37" name="Freeform 31"/>
          <p:cNvSpPr>
            <a:spLocks/>
          </p:cNvSpPr>
          <p:nvPr/>
        </p:nvSpPr>
        <p:spPr bwMode="auto">
          <a:xfrm>
            <a:off x="6840523" y="5529252"/>
            <a:ext cx="2520950" cy="431800"/>
          </a:xfrm>
          <a:custGeom>
            <a:avLst/>
            <a:gdLst>
              <a:gd name="T0" fmla="*/ 0 w 1588"/>
              <a:gd name="T1" fmla="*/ 0 h 272"/>
              <a:gd name="T2" fmla="*/ 572074698 w 1588"/>
              <a:gd name="T3" fmla="*/ 685482391 h 272"/>
              <a:gd name="T4" fmla="*/ 2147483647 w 1588"/>
              <a:gd name="T5" fmla="*/ 685482391 h 272"/>
              <a:gd name="T6" fmla="*/ 0 60000 65536"/>
              <a:gd name="T7" fmla="*/ 0 60000 65536"/>
              <a:gd name="T8" fmla="*/ 0 60000 65536"/>
              <a:gd name="T9" fmla="*/ 0 w 1588"/>
              <a:gd name="T10" fmla="*/ 0 h 272"/>
              <a:gd name="T11" fmla="*/ 1588 w 1588"/>
              <a:gd name="T12" fmla="*/ 272 h 2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272">
                <a:moveTo>
                  <a:pt x="0" y="0"/>
                </a:moveTo>
                <a:lnTo>
                  <a:pt x="227" y="272"/>
                </a:lnTo>
                <a:lnTo>
                  <a:pt x="1588" y="272"/>
                </a:lnTo>
              </a:path>
            </a:pathLst>
          </a:custGeom>
          <a:noFill/>
          <a:ln w="19050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8" name="AutoShape 32"/>
          <p:cNvSpPr>
            <a:spLocks noChangeArrowheads="1"/>
          </p:cNvSpPr>
          <p:nvPr/>
        </p:nvSpPr>
        <p:spPr bwMode="auto">
          <a:xfrm>
            <a:off x="7935898" y="1425565"/>
            <a:ext cx="1295400" cy="300037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Cache</a:t>
            </a:r>
          </a:p>
        </p:txBody>
      </p:sp>
      <p:sp>
        <p:nvSpPr>
          <p:cNvPr id="39" name="Line 33"/>
          <p:cNvSpPr>
            <a:spLocks noChangeShapeType="1"/>
          </p:cNvSpPr>
          <p:nvPr/>
        </p:nvSpPr>
        <p:spPr bwMode="auto">
          <a:xfrm>
            <a:off x="7575536" y="1568440"/>
            <a:ext cx="374650" cy="0"/>
          </a:xfrm>
          <a:prstGeom prst="line">
            <a:avLst/>
          </a:prstGeom>
          <a:noFill/>
          <a:ln w="19050">
            <a:solidFill>
              <a:srgbClr val="336600"/>
            </a:solidFill>
            <a:prstDash val="sysDot"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0" name="Rectangle 34"/>
          <p:cNvSpPr>
            <a:spLocks noChangeArrowheads="1"/>
          </p:cNvSpPr>
          <p:nvPr/>
        </p:nvSpPr>
        <p:spPr bwMode="auto">
          <a:xfrm>
            <a:off x="5035536" y="3508365"/>
            <a:ext cx="733425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SHM</a:t>
            </a:r>
          </a:p>
        </p:txBody>
      </p:sp>
      <p:sp>
        <p:nvSpPr>
          <p:cNvPr id="41" name="Rectangle 35"/>
          <p:cNvSpPr>
            <a:spLocks noChangeArrowheads="1"/>
          </p:cNvSpPr>
          <p:nvPr/>
        </p:nvSpPr>
        <p:spPr bwMode="auto">
          <a:xfrm>
            <a:off x="6697648" y="3513127"/>
            <a:ext cx="719138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MM</a:t>
            </a:r>
          </a:p>
        </p:txBody>
      </p:sp>
      <p:sp>
        <p:nvSpPr>
          <p:cNvPr id="42" name="Rectangle 36"/>
          <p:cNvSpPr>
            <a:spLocks noChangeArrowheads="1"/>
          </p:cNvSpPr>
          <p:nvPr/>
        </p:nvSpPr>
        <p:spPr bwMode="auto">
          <a:xfrm>
            <a:off x="4537061" y="2293927"/>
            <a:ext cx="2879725" cy="504825"/>
          </a:xfrm>
          <a:prstGeom prst="rect">
            <a:avLst/>
          </a:prstGeom>
          <a:solidFill>
            <a:srgbClr val="FFFF66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Event Manager</a:t>
            </a:r>
          </a:p>
        </p:txBody>
      </p:sp>
      <p:sp>
        <p:nvSpPr>
          <p:cNvPr id="43" name="Rectangle 37"/>
          <p:cNvSpPr>
            <a:spLocks noChangeArrowheads="1"/>
          </p:cNvSpPr>
          <p:nvPr/>
        </p:nvSpPr>
        <p:spPr bwMode="auto">
          <a:xfrm>
            <a:off x="6697648" y="3009890"/>
            <a:ext cx="719138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TM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>
            <a:off x="10050448" y="1738302"/>
            <a:ext cx="376238" cy="0"/>
          </a:xfrm>
          <a:prstGeom prst="line">
            <a:avLst/>
          </a:prstGeom>
          <a:noFill/>
          <a:ln w="19050">
            <a:solidFill>
              <a:srgbClr val="990000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5" name="Line 40"/>
          <p:cNvSpPr>
            <a:spLocks noChangeShapeType="1"/>
          </p:cNvSpPr>
          <p:nvPr/>
        </p:nvSpPr>
        <p:spPr bwMode="auto">
          <a:xfrm>
            <a:off x="10045686" y="2016115"/>
            <a:ext cx="37465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6" name="Line 41"/>
          <p:cNvSpPr>
            <a:spLocks noChangeShapeType="1"/>
          </p:cNvSpPr>
          <p:nvPr/>
        </p:nvSpPr>
        <p:spPr bwMode="auto">
          <a:xfrm>
            <a:off x="10050448" y="2305040"/>
            <a:ext cx="374650" cy="0"/>
          </a:xfrm>
          <a:prstGeom prst="line">
            <a:avLst/>
          </a:prstGeom>
          <a:noFill/>
          <a:ln w="19050">
            <a:solidFill>
              <a:srgbClr val="336600"/>
            </a:solidFill>
            <a:prstDash val="sysDot"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7" name="Text Box 42"/>
          <p:cNvSpPr txBox="1">
            <a:spLocks noChangeArrowheads="1"/>
          </p:cNvSpPr>
          <p:nvPr/>
        </p:nvSpPr>
        <p:spPr bwMode="auto">
          <a:xfrm>
            <a:off x="10439386" y="1558915"/>
            <a:ext cx="6175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pPr algn="l"/>
            <a:r>
              <a:rPr lang="en-US" altLang="ko-KR" sz="1400">
                <a:ea typeface="굴림" pitchFamily="50" charset="-127"/>
              </a:rPr>
              <a:t>event</a:t>
            </a:r>
          </a:p>
        </p:txBody>
      </p:sp>
      <p:sp>
        <p:nvSpPr>
          <p:cNvPr id="48" name="Text Box 43"/>
          <p:cNvSpPr txBox="1">
            <a:spLocks noChangeArrowheads="1"/>
          </p:cNvSpPr>
          <p:nvPr/>
        </p:nvSpPr>
        <p:spPr bwMode="auto">
          <a:xfrm>
            <a:off x="10439386" y="1863715"/>
            <a:ext cx="7699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pPr algn="l"/>
            <a:r>
              <a:rPr lang="en-US" altLang="ko-KR" sz="1400">
                <a:ea typeface="굴림" pitchFamily="50" charset="-127"/>
              </a:rPr>
              <a:t>API call</a:t>
            </a:r>
          </a:p>
        </p:txBody>
      </p: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439386" y="2151052"/>
            <a:ext cx="444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pPr algn="l"/>
            <a:r>
              <a:rPr lang="en-US" altLang="ko-KR" sz="1400">
                <a:ea typeface="굴림" pitchFamily="50" charset="-127"/>
              </a:rPr>
              <a:t>I/O</a:t>
            </a:r>
          </a:p>
        </p:txBody>
      </p:sp>
      <p:sp>
        <p:nvSpPr>
          <p:cNvPr id="50" name="Rectangle 45"/>
          <p:cNvSpPr>
            <a:spLocks noChangeArrowheads="1"/>
          </p:cNvSpPr>
          <p:nvPr/>
        </p:nvSpPr>
        <p:spPr bwMode="auto">
          <a:xfrm>
            <a:off x="9863123" y="1503352"/>
            <a:ext cx="1441450" cy="1008063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ko-KR" sz="1400">
              <a:ea typeface="굴림" pitchFamily="50" charset="-127"/>
            </a:endParaRPr>
          </a:p>
        </p:txBody>
      </p:sp>
      <p:sp>
        <p:nvSpPr>
          <p:cNvPr id="51" name="Line 46"/>
          <p:cNvSpPr>
            <a:spLocks noChangeShapeType="1"/>
          </p:cNvSpPr>
          <p:nvPr/>
        </p:nvSpPr>
        <p:spPr bwMode="auto">
          <a:xfrm>
            <a:off x="7416786" y="4138602"/>
            <a:ext cx="519112" cy="1068388"/>
          </a:xfrm>
          <a:prstGeom prst="line">
            <a:avLst/>
          </a:prstGeom>
          <a:noFill/>
          <a:ln w="19050">
            <a:solidFill>
              <a:srgbClr val="336600"/>
            </a:solidFill>
            <a:prstDash val="sysDot"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2" name="Rectangle 48"/>
          <p:cNvSpPr>
            <a:spLocks noChangeArrowheads="1"/>
          </p:cNvSpPr>
          <p:nvPr/>
        </p:nvSpPr>
        <p:spPr bwMode="auto">
          <a:xfrm>
            <a:off x="6697648" y="3951277"/>
            <a:ext cx="719138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SDM</a:t>
            </a:r>
          </a:p>
        </p:txBody>
      </p:sp>
      <p:sp>
        <p:nvSpPr>
          <p:cNvPr id="53" name="Rectangle 49"/>
          <p:cNvSpPr>
            <a:spLocks noChangeArrowheads="1"/>
          </p:cNvSpPr>
          <p:nvPr/>
        </p:nvSpPr>
        <p:spPr bwMode="auto">
          <a:xfrm>
            <a:off x="5030773" y="3071802"/>
            <a:ext cx="733425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AM</a:t>
            </a:r>
          </a:p>
        </p:txBody>
      </p:sp>
      <p:sp>
        <p:nvSpPr>
          <p:cNvPr id="54" name="Line 52"/>
          <p:cNvSpPr>
            <a:spLocks noChangeShapeType="1"/>
          </p:cNvSpPr>
          <p:nvPr/>
        </p:nvSpPr>
        <p:spPr bwMode="auto">
          <a:xfrm flipV="1">
            <a:off x="3671873" y="3301990"/>
            <a:ext cx="72072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5" name="Line 53"/>
          <p:cNvSpPr>
            <a:spLocks noChangeShapeType="1"/>
          </p:cNvSpPr>
          <p:nvPr/>
        </p:nvSpPr>
        <p:spPr bwMode="auto">
          <a:xfrm flipH="1" flipV="1">
            <a:off x="4752961" y="2798752"/>
            <a:ext cx="0" cy="3017838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2952736" y="6249977"/>
            <a:ext cx="4643437" cy="293688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SUI (Shadow, OS)</a:t>
            </a:r>
          </a:p>
        </p:txBody>
      </p:sp>
      <p:sp>
        <p:nvSpPr>
          <p:cNvPr id="57" name="Line 55"/>
          <p:cNvSpPr>
            <a:spLocks noChangeShapeType="1"/>
          </p:cNvSpPr>
          <p:nvPr/>
        </p:nvSpPr>
        <p:spPr bwMode="auto">
          <a:xfrm flipH="1" flipV="1">
            <a:off x="4752961" y="6110277"/>
            <a:ext cx="0" cy="1397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8" name="Freeform 56"/>
          <p:cNvSpPr>
            <a:spLocks/>
          </p:cNvSpPr>
          <p:nvPr/>
        </p:nvSpPr>
        <p:spPr bwMode="auto">
          <a:xfrm>
            <a:off x="7345348" y="3087677"/>
            <a:ext cx="142875" cy="288925"/>
          </a:xfrm>
          <a:custGeom>
            <a:avLst/>
            <a:gdLst>
              <a:gd name="T0" fmla="*/ 84741448 w 181"/>
              <a:gd name="T1" fmla="*/ 0 h 726"/>
              <a:gd name="T2" fmla="*/ 0 w 181"/>
              <a:gd name="T3" fmla="*/ 28824848 h 726"/>
              <a:gd name="T4" fmla="*/ 112780484 w 181"/>
              <a:gd name="T5" fmla="*/ 28824848 h 726"/>
              <a:gd name="T6" fmla="*/ 0 w 181"/>
              <a:gd name="T7" fmla="*/ 57491703 h 726"/>
              <a:gd name="T8" fmla="*/ 112780484 w 181"/>
              <a:gd name="T9" fmla="*/ 57491703 h 726"/>
              <a:gd name="T10" fmla="*/ 0 w 181"/>
              <a:gd name="T11" fmla="*/ 86158147 h 726"/>
              <a:gd name="T12" fmla="*/ 112780484 w 181"/>
              <a:gd name="T13" fmla="*/ 86158147 h 726"/>
              <a:gd name="T14" fmla="*/ 0 w 181"/>
              <a:gd name="T15" fmla="*/ 114983008 h 7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81"/>
              <a:gd name="T25" fmla="*/ 0 h 726"/>
              <a:gd name="T26" fmla="*/ 181 w 181"/>
              <a:gd name="T27" fmla="*/ 726 h 7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81" h="726">
                <a:moveTo>
                  <a:pt x="136" y="0"/>
                </a:moveTo>
                <a:lnTo>
                  <a:pt x="0" y="182"/>
                </a:lnTo>
                <a:lnTo>
                  <a:pt x="181" y="182"/>
                </a:lnTo>
                <a:lnTo>
                  <a:pt x="0" y="363"/>
                </a:lnTo>
                <a:lnTo>
                  <a:pt x="181" y="363"/>
                </a:lnTo>
                <a:lnTo>
                  <a:pt x="0" y="544"/>
                </a:lnTo>
                <a:lnTo>
                  <a:pt x="181" y="544"/>
                </a:lnTo>
                <a:lnTo>
                  <a:pt x="0" y="726"/>
                </a:lnTo>
              </a:path>
            </a:pathLst>
          </a:custGeom>
          <a:noFill/>
          <a:ln w="19050">
            <a:solidFill>
              <a:srgbClr val="006600"/>
            </a:solidFill>
            <a:round/>
            <a:headEnd/>
            <a:tailEnd/>
          </a:ln>
        </p:spPr>
        <p:txBody>
          <a:bodyPr lIns="92075" tIns="46038" rIns="92075" bIns="46038" anchor="ctr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9" name="Freeform 58"/>
          <p:cNvSpPr>
            <a:spLocks/>
          </p:cNvSpPr>
          <p:nvPr/>
        </p:nvSpPr>
        <p:spPr bwMode="auto">
          <a:xfrm>
            <a:off x="9001111" y="3733790"/>
            <a:ext cx="142875" cy="288925"/>
          </a:xfrm>
          <a:custGeom>
            <a:avLst/>
            <a:gdLst>
              <a:gd name="T0" fmla="*/ 84741448 w 181"/>
              <a:gd name="T1" fmla="*/ 0 h 726"/>
              <a:gd name="T2" fmla="*/ 0 w 181"/>
              <a:gd name="T3" fmla="*/ 28824848 h 726"/>
              <a:gd name="T4" fmla="*/ 112780484 w 181"/>
              <a:gd name="T5" fmla="*/ 28824848 h 726"/>
              <a:gd name="T6" fmla="*/ 0 w 181"/>
              <a:gd name="T7" fmla="*/ 57491703 h 726"/>
              <a:gd name="T8" fmla="*/ 112780484 w 181"/>
              <a:gd name="T9" fmla="*/ 57491703 h 726"/>
              <a:gd name="T10" fmla="*/ 0 w 181"/>
              <a:gd name="T11" fmla="*/ 86158147 h 726"/>
              <a:gd name="T12" fmla="*/ 112780484 w 181"/>
              <a:gd name="T13" fmla="*/ 86158147 h 726"/>
              <a:gd name="T14" fmla="*/ 0 w 181"/>
              <a:gd name="T15" fmla="*/ 114983008 h 7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81"/>
              <a:gd name="T25" fmla="*/ 0 h 726"/>
              <a:gd name="T26" fmla="*/ 181 w 181"/>
              <a:gd name="T27" fmla="*/ 726 h 7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81" h="726">
                <a:moveTo>
                  <a:pt x="136" y="0"/>
                </a:moveTo>
                <a:lnTo>
                  <a:pt x="0" y="182"/>
                </a:lnTo>
                <a:lnTo>
                  <a:pt x="181" y="182"/>
                </a:lnTo>
                <a:lnTo>
                  <a:pt x="0" y="363"/>
                </a:lnTo>
                <a:lnTo>
                  <a:pt x="181" y="363"/>
                </a:lnTo>
                <a:lnTo>
                  <a:pt x="0" y="544"/>
                </a:lnTo>
                <a:lnTo>
                  <a:pt x="181" y="544"/>
                </a:lnTo>
                <a:lnTo>
                  <a:pt x="0" y="726"/>
                </a:lnTo>
              </a:path>
            </a:pathLst>
          </a:custGeom>
          <a:noFill/>
          <a:ln w="19050">
            <a:solidFill>
              <a:srgbClr val="006600"/>
            </a:solidFill>
            <a:round/>
            <a:headEnd/>
            <a:tailEnd/>
          </a:ln>
        </p:spPr>
        <p:txBody>
          <a:bodyPr lIns="92075" tIns="46038" rIns="92075" bIns="46038" anchor="ctr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0" name="Freeform 60"/>
          <p:cNvSpPr>
            <a:spLocks/>
          </p:cNvSpPr>
          <p:nvPr/>
        </p:nvSpPr>
        <p:spPr bwMode="auto">
          <a:xfrm>
            <a:off x="7345348" y="1431915"/>
            <a:ext cx="142875" cy="288925"/>
          </a:xfrm>
          <a:custGeom>
            <a:avLst/>
            <a:gdLst>
              <a:gd name="T0" fmla="*/ 84741448 w 181"/>
              <a:gd name="T1" fmla="*/ 0 h 726"/>
              <a:gd name="T2" fmla="*/ 0 w 181"/>
              <a:gd name="T3" fmla="*/ 28824848 h 726"/>
              <a:gd name="T4" fmla="*/ 112780484 w 181"/>
              <a:gd name="T5" fmla="*/ 28824848 h 726"/>
              <a:gd name="T6" fmla="*/ 0 w 181"/>
              <a:gd name="T7" fmla="*/ 57491703 h 726"/>
              <a:gd name="T8" fmla="*/ 112780484 w 181"/>
              <a:gd name="T9" fmla="*/ 57491703 h 726"/>
              <a:gd name="T10" fmla="*/ 0 w 181"/>
              <a:gd name="T11" fmla="*/ 86158147 h 726"/>
              <a:gd name="T12" fmla="*/ 112780484 w 181"/>
              <a:gd name="T13" fmla="*/ 86158147 h 726"/>
              <a:gd name="T14" fmla="*/ 0 w 181"/>
              <a:gd name="T15" fmla="*/ 114983008 h 7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81"/>
              <a:gd name="T25" fmla="*/ 0 h 726"/>
              <a:gd name="T26" fmla="*/ 181 w 181"/>
              <a:gd name="T27" fmla="*/ 726 h 7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81" h="726">
                <a:moveTo>
                  <a:pt x="136" y="0"/>
                </a:moveTo>
                <a:lnTo>
                  <a:pt x="0" y="182"/>
                </a:lnTo>
                <a:lnTo>
                  <a:pt x="181" y="182"/>
                </a:lnTo>
                <a:lnTo>
                  <a:pt x="0" y="363"/>
                </a:lnTo>
                <a:lnTo>
                  <a:pt x="181" y="363"/>
                </a:lnTo>
                <a:lnTo>
                  <a:pt x="0" y="544"/>
                </a:lnTo>
                <a:lnTo>
                  <a:pt x="181" y="544"/>
                </a:lnTo>
                <a:lnTo>
                  <a:pt x="0" y="726"/>
                </a:lnTo>
              </a:path>
            </a:pathLst>
          </a:custGeom>
          <a:noFill/>
          <a:ln w="19050">
            <a:solidFill>
              <a:srgbClr val="006600"/>
            </a:solidFill>
            <a:round/>
            <a:headEnd/>
            <a:tailEnd/>
          </a:ln>
        </p:spPr>
        <p:txBody>
          <a:bodyPr lIns="92075" tIns="46038" rIns="92075" bIns="46038" anchor="ctr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Freeform 61"/>
          <p:cNvSpPr>
            <a:spLocks/>
          </p:cNvSpPr>
          <p:nvPr/>
        </p:nvSpPr>
        <p:spPr bwMode="auto">
          <a:xfrm>
            <a:off x="3240073" y="5103802"/>
            <a:ext cx="142875" cy="288925"/>
          </a:xfrm>
          <a:custGeom>
            <a:avLst/>
            <a:gdLst>
              <a:gd name="T0" fmla="*/ 84741448 w 181"/>
              <a:gd name="T1" fmla="*/ 0 h 726"/>
              <a:gd name="T2" fmla="*/ 0 w 181"/>
              <a:gd name="T3" fmla="*/ 28824848 h 726"/>
              <a:gd name="T4" fmla="*/ 112780484 w 181"/>
              <a:gd name="T5" fmla="*/ 28824848 h 726"/>
              <a:gd name="T6" fmla="*/ 0 w 181"/>
              <a:gd name="T7" fmla="*/ 57491703 h 726"/>
              <a:gd name="T8" fmla="*/ 112780484 w 181"/>
              <a:gd name="T9" fmla="*/ 57491703 h 726"/>
              <a:gd name="T10" fmla="*/ 0 w 181"/>
              <a:gd name="T11" fmla="*/ 86158147 h 726"/>
              <a:gd name="T12" fmla="*/ 112780484 w 181"/>
              <a:gd name="T13" fmla="*/ 86158147 h 726"/>
              <a:gd name="T14" fmla="*/ 0 w 181"/>
              <a:gd name="T15" fmla="*/ 114983008 h 7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81"/>
              <a:gd name="T25" fmla="*/ 0 h 726"/>
              <a:gd name="T26" fmla="*/ 181 w 181"/>
              <a:gd name="T27" fmla="*/ 726 h 72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81" h="726">
                <a:moveTo>
                  <a:pt x="136" y="0"/>
                </a:moveTo>
                <a:lnTo>
                  <a:pt x="0" y="182"/>
                </a:lnTo>
                <a:lnTo>
                  <a:pt x="181" y="182"/>
                </a:lnTo>
                <a:lnTo>
                  <a:pt x="0" y="363"/>
                </a:lnTo>
                <a:lnTo>
                  <a:pt x="181" y="363"/>
                </a:lnTo>
                <a:lnTo>
                  <a:pt x="0" y="544"/>
                </a:lnTo>
                <a:lnTo>
                  <a:pt x="181" y="544"/>
                </a:lnTo>
                <a:lnTo>
                  <a:pt x="0" y="726"/>
                </a:lnTo>
              </a:path>
            </a:pathLst>
          </a:custGeom>
          <a:noFill/>
          <a:ln w="19050">
            <a:solidFill>
              <a:srgbClr val="006600"/>
            </a:solidFill>
            <a:round/>
            <a:headEnd/>
            <a:tailEnd/>
          </a:ln>
        </p:spPr>
        <p:txBody>
          <a:bodyPr lIns="92075" tIns="46038" rIns="92075" bIns="46038" anchor="ctr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2" name="Rectangle 62"/>
          <p:cNvSpPr>
            <a:spLocks noChangeArrowheads="1"/>
          </p:cNvSpPr>
          <p:nvPr/>
        </p:nvSpPr>
        <p:spPr bwMode="auto">
          <a:xfrm>
            <a:off x="7935898" y="2768590"/>
            <a:ext cx="1295400" cy="461962"/>
          </a:xfrm>
          <a:prstGeom prst="rect">
            <a:avLst/>
          </a:prstGeom>
          <a:solidFill>
            <a:srgbClr val="FFCCCC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r>
              <a:rPr lang="en-US" altLang="ko-KR" sz="1400">
                <a:ea typeface="굴림" pitchFamily="50" charset="-127"/>
              </a:rPr>
              <a:t>JS</a:t>
            </a:r>
          </a:p>
        </p:txBody>
      </p:sp>
      <p:sp>
        <p:nvSpPr>
          <p:cNvPr id="63" name="Line 63"/>
          <p:cNvSpPr>
            <a:spLocks noChangeShapeType="1"/>
          </p:cNvSpPr>
          <p:nvPr/>
        </p:nvSpPr>
        <p:spPr bwMode="auto">
          <a:xfrm>
            <a:off x="6984986" y="2798752"/>
            <a:ext cx="0" cy="211138"/>
          </a:xfrm>
          <a:prstGeom prst="line">
            <a:avLst/>
          </a:prstGeom>
          <a:noFill/>
          <a:ln w="19050">
            <a:solidFill>
              <a:srgbClr val="990000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4" name="Line 64"/>
          <p:cNvSpPr>
            <a:spLocks noChangeShapeType="1"/>
          </p:cNvSpPr>
          <p:nvPr/>
        </p:nvSpPr>
        <p:spPr bwMode="auto">
          <a:xfrm>
            <a:off x="7416786" y="3733790"/>
            <a:ext cx="503237" cy="211137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Tahoma" pitchFamily="34" charset="0"/>
                <a:ea typeface="HY울릉도L" pitchFamily="18" charset="-127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58500" y="1855601"/>
            <a:ext cx="8822992" cy="471667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758281" y="872331"/>
            <a:ext cx="4394200" cy="5113338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folHlink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ko-KR" sz="1400"/>
              <a:t>Style Manager</a:t>
            </a:r>
          </a:p>
        </p:txBody>
      </p:sp>
      <p:sp>
        <p:nvSpPr>
          <p:cNvPr id="7" name="Rectangle 44"/>
          <p:cNvSpPr>
            <a:spLocks noChangeArrowheads="1"/>
          </p:cNvSpPr>
          <p:nvPr/>
        </p:nvSpPr>
        <p:spPr bwMode="auto">
          <a:xfrm>
            <a:off x="2869406" y="3440718"/>
            <a:ext cx="4171950" cy="2395537"/>
          </a:xfrm>
          <a:prstGeom prst="rect">
            <a:avLst/>
          </a:prstGeom>
          <a:noFill/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92075" tIns="46038" rIns="92075" bIns="46038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8" name="Rectangle 43"/>
          <p:cNvSpPr>
            <a:spLocks noChangeArrowheads="1"/>
          </p:cNvSpPr>
          <p:nvPr/>
        </p:nvSpPr>
        <p:spPr bwMode="auto">
          <a:xfrm>
            <a:off x="2874168" y="1213455"/>
            <a:ext cx="4171950" cy="2133600"/>
          </a:xfrm>
          <a:prstGeom prst="rect">
            <a:avLst/>
          </a:prstGeom>
          <a:noFill/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92075" tIns="46038" rIns="92075" bIns="46038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886618" y="2677130"/>
            <a:ext cx="1008063" cy="1223963"/>
          </a:xfrm>
          <a:prstGeom prst="rect">
            <a:avLst/>
          </a:prstGeom>
          <a:solidFill>
            <a:srgbClr val="6597C9"/>
          </a:solidFill>
          <a:ln w="9525" algn="ctr">
            <a:solidFill>
              <a:srgbClr val="336699"/>
            </a:solidFill>
            <a:miter lim="800000"/>
            <a:headEnd/>
            <a:tailEnd/>
          </a:ln>
        </p:spPr>
        <p:txBody>
          <a:bodyPr lIns="92075" tIns="46038" rIns="92075" bIns="46038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ko-KR" sz="1400">
                <a:solidFill>
                  <a:schemeClr val="bg1"/>
                </a:solidFill>
              </a:rPr>
              <a:t>Content</a:t>
            </a:r>
          </a:p>
          <a:p>
            <a:pPr algn="ctr">
              <a:spcBef>
                <a:spcPct val="0"/>
              </a:spcBef>
            </a:pPr>
            <a:r>
              <a:rPr lang="en-US" altLang="ko-KR" sz="1400">
                <a:solidFill>
                  <a:schemeClr val="bg1"/>
                </a:solidFill>
              </a:rPr>
              <a:t>Manager</a:t>
            </a:r>
          </a:p>
        </p:txBody>
      </p:sp>
      <p:sp>
        <p:nvSpPr>
          <p:cNvPr id="10" name="Rectangle 40"/>
          <p:cNvSpPr>
            <a:spLocks noChangeArrowheads="1"/>
          </p:cNvSpPr>
          <p:nvPr/>
        </p:nvSpPr>
        <p:spPr bwMode="auto">
          <a:xfrm>
            <a:off x="886618" y="1118205"/>
            <a:ext cx="1008063" cy="1223963"/>
          </a:xfrm>
          <a:prstGeom prst="rect">
            <a:avLst/>
          </a:prstGeom>
          <a:solidFill>
            <a:srgbClr val="6597C9"/>
          </a:solidFill>
          <a:ln w="9525" algn="ctr">
            <a:solidFill>
              <a:srgbClr val="336699"/>
            </a:solidFill>
            <a:miter lim="800000"/>
            <a:headEnd/>
            <a:tailEnd/>
          </a:ln>
        </p:spPr>
        <p:txBody>
          <a:bodyPr lIns="92075" tIns="46038" rIns="92075" bIns="46038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ko-KR" sz="1400">
                <a:solidFill>
                  <a:schemeClr val="bg1"/>
                </a:solidFill>
              </a:rPr>
              <a:t>Document </a:t>
            </a:r>
          </a:p>
          <a:p>
            <a:pPr algn="ctr">
              <a:spcBef>
                <a:spcPct val="0"/>
              </a:spcBef>
            </a:pPr>
            <a:r>
              <a:rPr lang="en-US" altLang="ko-KR" sz="1400">
                <a:solidFill>
                  <a:schemeClr val="bg1"/>
                </a:solidFill>
              </a:rPr>
              <a:t>Manager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045618" y="1772255"/>
            <a:ext cx="1441450" cy="8429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 algn="ctr">
              <a:spcBef>
                <a:spcPct val="0"/>
              </a:spcBef>
              <a:defRPr/>
            </a:pPr>
            <a:r>
              <a:rPr lang="en-US" altLang="ko-KR" sz="1400"/>
              <a:t>Rule Parser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047206" y="3701068"/>
            <a:ext cx="1439862" cy="76676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ko-KR" sz="1400"/>
              <a:t>Style Matching </a:t>
            </a:r>
          </a:p>
          <a:p>
            <a:pPr algn="ctr">
              <a:spcBef>
                <a:spcPct val="0"/>
              </a:spcBef>
            </a:pPr>
            <a:r>
              <a:rPr lang="en-US" altLang="ko-KR" sz="1400"/>
              <a:t>Handler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5423693" y="2327880"/>
            <a:ext cx="1439863" cy="8429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 algn="ctr">
              <a:spcBef>
                <a:spcPct val="0"/>
              </a:spcBef>
              <a:defRPr/>
            </a:pPr>
            <a:r>
              <a:rPr lang="en-US" altLang="ko-KR" sz="1400"/>
              <a:t>Style Tree</a:t>
            </a:r>
          </a:p>
          <a:p>
            <a:pPr algn="ctr">
              <a:spcBef>
                <a:spcPct val="0"/>
              </a:spcBef>
              <a:defRPr/>
            </a:pPr>
            <a:r>
              <a:rPr lang="en-US" altLang="ko-KR" sz="1400"/>
              <a:t>Generator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5423693" y="3701068"/>
            <a:ext cx="1439863" cy="76676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ko-KR" sz="1400"/>
              <a:t>Style Setting</a:t>
            </a:r>
          </a:p>
          <a:p>
            <a:pPr algn="ctr">
              <a:spcBef>
                <a:spcPct val="0"/>
              </a:spcBef>
            </a:pPr>
            <a:r>
              <a:rPr lang="en-US" altLang="ko-KR" sz="1400"/>
              <a:t>Handler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3047206" y="4853593"/>
            <a:ext cx="1439862" cy="76676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ko-KR" sz="1400"/>
              <a:t>Style Re-Matching </a:t>
            </a:r>
          </a:p>
          <a:p>
            <a:pPr algn="ctr">
              <a:spcBef>
                <a:spcPct val="0"/>
              </a:spcBef>
            </a:pPr>
            <a:r>
              <a:rPr lang="en-US" altLang="ko-KR" sz="1400"/>
              <a:t>Handler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5423693" y="4852005"/>
            <a:ext cx="1439863" cy="76835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ko-KR" sz="1400"/>
              <a:t>Matched Style </a:t>
            </a:r>
          </a:p>
          <a:p>
            <a:pPr algn="ctr">
              <a:spcBef>
                <a:spcPct val="0"/>
              </a:spcBef>
            </a:pPr>
            <a:r>
              <a:rPr lang="en-US" altLang="ko-KR" sz="1400"/>
              <a:t>Setting Handler</a:t>
            </a: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4217193" y="1299180"/>
            <a:ext cx="1206500" cy="260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ko-KR" sz="1200" b="1"/>
              <a:t>Style</a:t>
            </a:r>
            <a:r>
              <a:rPr lang="en-US" altLang="ko-KR" sz="1000" b="1">
                <a:solidFill>
                  <a:schemeClr val="bg1"/>
                </a:solidFill>
              </a:rPr>
              <a:t> </a:t>
            </a:r>
            <a:r>
              <a:rPr lang="en-US" altLang="ko-KR" sz="1200" b="1"/>
              <a:t>Parser</a:t>
            </a: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4314031" y="3440718"/>
            <a:ext cx="1206500" cy="260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ko-KR" sz="1200" b="1"/>
              <a:t>CSS Matching Handler</a:t>
            </a: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886618" y="4467830"/>
            <a:ext cx="1008063" cy="1223963"/>
          </a:xfrm>
          <a:prstGeom prst="rect">
            <a:avLst/>
          </a:prstGeom>
          <a:solidFill>
            <a:srgbClr val="6597C9"/>
          </a:solidFill>
          <a:ln w="9525" algn="ctr">
            <a:solidFill>
              <a:srgbClr val="336699"/>
            </a:solidFill>
            <a:miter lim="800000"/>
            <a:headEnd/>
            <a:tailEnd/>
          </a:ln>
        </p:spPr>
        <p:txBody>
          <a:bodyPr lIns="92075" tIns="46038" rIns="92075" bIns="46038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ko-KR" sz="1400">
                <a:solidFill>
                  <a:schemeClr val="bg1"/>
                </a:solidFill>
              </a:rPr>
              <a:t>Layout</a:t>
            </a:r>
          </a:p>
          <a:p>
            <a:pPr algn="ctr">
              <a:spcBef>
                <a:spcPct val="0"/>
              </a:spcBef>
            </a:pPr>
            <a:r>
              <a:rPr lang="en-US" altLang="ko-KR" sz="1400">
                <a:solidFill>
                  <a:schemeClr val="bg1"/>
                </a:solidFill>
              </a:rPr>
              <a:t>Manager</a:t>
            </a:r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V="1">
            <a:off x="7146131" y="2364393"/>
            <a:ext cx="865187" cy="0"/>
          </a:xfrm>
          <a:prstGeom prst="line">
            <a:avLst/>
          </a:prstGeom>
          <a:noFill/>
          <a:ln w="19050">
            <a:solidFill>
              <a:srgbClr val="CC3300"/>
            </a:solidFill>
            <a:round/>
            <a:headEnd/>
            <a:tailEnd type="triangle" w="med" len="med"/>
          </a:ln>
        </p:spPr>
        <p:txBody>
          <a:bodyPr lIns="92075" tIns="46038" rIns="92075" bIns="46038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1605756" y="2726343"/>
            <a:ext cx="1657350" cy="3508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000"/>
              <a:t>b. Request Style Tag,</a:t>
            </a:r>
          </a:p>
          <a:p>
            <a:pPr>
              <a:spcBef>
                <a:spcPct val="0"/>
              </a:spcBef>
            </a:pPr>
            <a:r>
              <a:rPr lang="en-US" altLang="ko-KR" sz="1000"/>
              <a:t> Inline Style Processing</a:t>
            </a:r>
          </a:p>
        </p:txBody>
      </p:sp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1251743" y="4018568"/>
            <a:ext cx="1657350" cy="449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000"/>
              <a:t>g. Request Style Matching &amp;</a:t>
            </a:r>
          </a:p>
          <a:p>
            <a:pPr>
              <a:spcBef>
                <a:spcPct val="0"/>
              </a:spcBef>
            </a:pPr>
            <a:r>
              <a:rPr lang="en-US" altLang="ko-KR" sz="1000"/>
              <a:t>Style Setting</a:t>
            </a:r>
          </a:p>
        </p:txBody>
      </p:sp>
      <p:cxnSp>
        <p:nvCxnSpPr>
          <p:cNvPr id="23" name="AutoShape 24"/>
          <p:cNvCxnSpPr>
            <a:cxnSpLocks noChangeShapeType="1"/>
            <a:stCxn id="9" idx="3"/>
            <a:endCxn id="11" idx="1"/>
          </p:cNvCxnSpPr>
          <p:nvPr/>
        </p:nvCxnSpPr>
        <p:spPr bwMode="auto">
          <a:xfrm flipV="1">
            <a:off x="1894681" y="2194530"/>
            <a:ext cx="1150937" cy="1095375"/>
          </a:xfrm>
          <a:prstGeom prst="bentConnector3">
            <a:avLst>
              <a:gd name="adj1" fmla="val 49931"/>
            </a:avLst>
          </a:prstGeom>
          <a:noFill/>
          <a:ln w="19050">
            <a:solidFill>
              <a:srgbClr val="D20000"/>
            </a:solidFill>
            <a:miter lim="800000"/>
            <a:headEnd/>
            <a:tailEnd type="triangle" w="med" len="med"/>
          </a:ln>
        </p:spPr>
      </p:cxnSp>
      <p:cxnSp>
        <p:nvCxnSpPr>
          <p:cNvPr id="24" name="AutoShape 25"/>
          <p:cNvCxnSpPr>
            <a:cxnSpLocks noChangeShapeType="1"/>
            <a:stCxn id="19" idx="3"/>
            <a:endCxn id="12" idx="1"/>
          </p:cNvCxnSpPr>
          <p:nvPr/>
        </p:nvCxnSpPr>
        <p:spPr bwMode="auto">
          <a:xfrm flipV="1">
            <a:off x="1894681" y="4085243"/>
            <a:ext cx="1152525" cy="995362"/>
          </a:xfrm>
          <a:prstGeom prst="bentConnector3">
            <a:avLst>
              <a:gd name="adj1" fmla="val 49861"/>
            </a:avLst>
          </a:prstGeom>
          <a:noFill/>
          <a:ln w="19050">
            <a:solidFill>
              <a:srgbClr val="D20000"/>
            </a:solidFill>
            <a:miter lim="800000"/>
            <a:headEnd/>
            <a:tailEnd type="triangle" w="med" len="med"/>
          </a:ln>
        </p:spPr>
      </p:cxn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4487068" y="2424718"/>
            <a:ext cx="990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000"/>
              <a:t>d. Request Make </a:t>
            </a:r>
          </a:p>
          <a:p>
            <a:pPr>
              <a:spcBef>
                <a:spcPct val="0"/>
              </a:spcBef>
            </a:pPr>
            <a:r>
              <a:rPr lang="en-US" altLang="ko-KR" sz="1000"/>
              <a:t>Style tree</a:t>
            </a:r>
          </a:p>
        </p:txBody>
      </p:sp>
      <p:cxnSp>
        <p:nvCxnSpPr>
          <p:cNvPr id="26" name="AutoShape 27"/>
          <p:cNvCxnSpPr>
            <a:cxnSpLocks noChangeShapeType="1"/>
            <a:stCxn id="12" idx="3"/>
            <a:endCxn id="16" idx="1"/>
          </p:cNvCxnSpPr>
          <p:nvPr/>
        </p:nvCxnSpPr>
        <p:spPr bwMode="auto">
          <a:xfrm>
            <a:off x="4487068" y="4085243"/>
            <a:ext cx="936625" cy="1150937"/>
          </a:xfrm>
          <a:prstGeom prst="straightConnector1">
            <a:avLst/>
          </a:prstGeom>
          <a:noFill/>
          <a:ln w="15875">
            <a:solidFill>
              <a:srgbClr val="D20000"/>
            </a:solidFill>
            <a:round/>
            <a:headEnd/>
            <a:tailEnd type="triangle" w="med" len="med"/>
          </a:ln>
        </p:spPr>
      </p:cxnSp>
      <p:cxnSp>
        <p:nvCxnSpPr>
          <p:cNvPr id="27" name="AutoShape 28"/>
          <p:cNvCxnSpPr>
            <a:cxnSpLocks noChangeShapeType="1"/>
            <a:stCxn id="12" idx="3"/>
            <a:endCxn id="14" idx="1"/>
          </p:cNvCxnSpPr>
          <p:nvPr/>
        </p:nvCxnSpPr>
        <p:spPr bwMode="auto">
          <a:xfrm>
            <a:off x="4487068" y="4085243"/>
            <a:ext cx="936625" cy="0"/>
          </a:xfrm>
          <a:prstGeom prst="straightConnector1">
            <a:avLst/>
          </a:prstGeom>
          <a:noFill/>
          <a:ln w="15875">
            <a:solidFill>
              <a:srgbClr val="D20000"/>
            </a:solidFill>
            <a:round/>
            <a:headEnd/>
            <a:tailEnd type="triangle" w="med" len="med"/>
          </a:ln>
        </p:spPr>
      </p:cxnSp>
      <p:cxnSp>
        <p:nvCxnSpPr>
          <p:cNvPr id="28" name="AutoShape 29"/>
          <p:cNvCxnSpPr>
            <a:cxnSpLocks noChangeShapeType="1"/>
            <a:stCxn id="19" idx="3"/>
            <a:endCxn id="15" idx="1"/>
          </p:cNvCxnSpPr>
          <p:nvPr/>
        </p:nvCxnSpPr>
        <p:spPr bwMode="auto">
          <a:xfrm>
            <a:off x="1894681" y="5080605"/>
            <a:ext cx="1152525" cy="157163"/>
          </a:xfrm>
          <a:prstGeom prst="bentConnector3">
            <a:avLst>
              <a:gd name="adj1" fmla="val 49861"/>
            </a:avLst>
          </a:prstGeom>
          <a:noFill/>
          <a:ln w="15875">
            <a:solidFill>
              <a:srgbClr val="D20000"/>
            </a:solidFill>
            <a:miter lim="800000"/>
            <a:headEnd/>
            <a:tailEnd type="triangle" w="med" len="med"/>
          </a:ln>
        </p:spPr>
      </p:cxnSp>
      <p:sp>
        <p:nvSpPr>
          <p:cNvPr id="29" name="Rectangle 30"/>
          <p:cNvSpPr>
            <a:spLocks noChangeArrowheads="1"/>
          </p:cNvSpPr>
          <p:nvPr/>
        </p:nvSpPr>
        <p:spPr bwMode="auto">
          <a:xfrm>
            <a:off x="4487068" y="3774093"/>
            <a:ext cx="990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000"/>
              <a:t>h. Request</a:t>
            </a:r>
          </a:p>
          <a:p>
            <a:pPr>
              <a:spcBef>
                <a:spcPct val="0"/>
              </a:spcBef>
            </a:pPr>
            <a:r>
              <a:rPr lang="en-US" altLang="ko-KR" sz="1000"/>
              <a:t>style setting</a:t>
            </a:r>
          </a:p>
        </p:txBody>
      </p:sp>
      <p:sp>
        <p:nvSpPr>
          <p:cNvPr id="30" name="Rectangle 32"/>
          <p:cNvSpPr>
            <a:spLocks noChangeArrowheads="1"/>
          </p:cNvSpPr>
          <p:nvPr/>
        </p:nvSpPr>
        <p:spPr bwMode="auto">
          <a:xfrm>
            <a:off x="5063331" y="4571018"/>
            <a:ext cx="1150937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000"/>
              <a:t>i. Request matched </a:t>
            </a:r>
          </a:p>
          <a:p>
            <a:pPr>
              <a:spcBef>
                <a:spcPct val="0"/>
              </a:spcBef>
            </a:pPr>
            <a:r>
              <a:rPr lang="en-US" altLang="ko-KR" sz="1000"/>
              <a:t>   style setting</a:t>
            </a:r>
          </a:p>
        </p:txBody>
      </p:sp>
      <p:sp>
        <p:nvSpPr>
          <p:cNvPr id="31" name="Rectangle 33"/>
          <p:cNvSpPr>
            <a:spLocks noChangeArrowheads="1"/>
          </p:cNvSpPr>
          <p:nvPr/>
        </p:nvSpPr>
        <p:spPr bwMode="auto">
          <a:xfrm>
            <a:off x="1877218" y="5302855"/>
            <a:ext cx="1150938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000"/>
              <a:t>j. Request Matched </a:t>
            </a:r>
          </a:p>
          <a:p>
            <a:pPr>
              <a:spcBef>
                <a:spcPct val="0"/>
              </a:spcBef>
            </a:pPr>
            <a:r>
              <a:rPr lang="en-US" altLang="ko-KR" sz="1000"/>
              <a:t>   Style Setting</a:t>
            </a:r>
          </a:p>
        </p:txBody>
      </p:sp>
      <p:sp>
        <p:nvSpPr>
          <p:cNvPr id="32" name="Rectangle 34"/>
          <p:cNvSpPr>
            <a:spLocks noChangeArrowheads="1"/>
          </p:cNvSpPr>
          <p:nvPr/>
        </p:nvSpPr>
        <p:spPr bwMode="auto">
          <a:xfrm>
            <a:off x="5423693" y="1370618"/>
            <a:ext cx="1439863" cy="84296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 algn="ctr">
              <a:spcBef>
                <a:spcPct val="0"/>
              </a:spcBef>
              <a:defRPr/>
            </a:pPr>
            <a:r>
              <a:rPr lang="en-US" altLang="ko-KR" sz="1400"/>
              <a:t>Style Validator</a:t>
            </a:r>
          </a:p>
        </p:txBody>
      </p:sp>
      <p:cxnSp>
        <p:nvCxnSpPr>
          <p:cNvPr id="33" name="AutoShape 37"/>
          <p:cNvCxnSpPr>
            <a:cxnSpLocks noChangeShapeType="1"/>
            <a:stCxn id="11" idx="3"/>
            <a:endCxn id="32" idx="1"/>
          </p:cNvCxnSpPr>
          <p:nvPr/>
        </p:nvCxnSpPr>
        <p:spPr bwMode="auto">
          <a:xfrm flipV="1">
            <a:off x="4487068" y="1792893"/>
            <a:ext cx="936625" cy="401637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D20000"/>
            </a:solidFill>
            <a:miter lim="800000"/>
            <a:headEnd/>
            <a:tailEnd type="triangle" w="med" len="med"/>
          </a:ln>
        </p:spPr>
      </p:cxnSp>
      <p:cxnSp>
        <p:nvCxnSpPr>
          <p:cNvPr id="34" name="AutoShape 39"/>
          <p:cNvCxnSpPr>
            <a:cxnSpLocks noChangeShapeType="1"/>
            <a:stCxn id="11" idx="3"/>
            <a:endCxn id="13" idx="1"/>
          </p:cNvCxnSpPr>
          <p:nvPr/>
        </p:nvCxnSpPr>
        <p:spPr bwMode="auto">
          <a:xfrm>
            <a:off x="4487068" y="2194530"/>
            <a:ext cx="936625" cy="55562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D20000"/>
            </a:solidFill>
            <a:miter lim="800000"/>
            <a:headEnd/>
            <a:tailEnd type="triangle" w="med" len="med"/>
          </a:ln>
        </p:spPr>
      </p:cxnSp>
      <p:sp>
        <p:nvSpPr>
          <p:cNvPr id="35" name="Rectangle 41"/>
          <p:cNvSpPr>
            <a:spLocks noChangeArrowheads="1"/>
          </p:cNvSpPr>
          <p:nvPr/>
        </p:nvSpPr>
        <p:spPr bwMode="auto">
          <a:xfrm>
            <a:off x="4433093" y="1918305"/>
            <a:ext cx="990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000"/>
              <a:t>c. Request Style Property</a:t>
            </a:r>
          </a:p>
          <a:p>
            <a:pPr>
              <a:spcBef>
                <a:spcPct val="0"/>
              </a:spcBef>
            </a:pPr>
            <a:r>
              <a:rPr lang="en-US" altLang="ko-KR" sz="1000"/>
              <a:t> Validating</a:t>
            </a:r>
          </a:p>
        </p:txBody>
      </p:sp>
      <p:sp>
        <p:nvSpPr>
          <p:cNvPr id="36" name="Rectangle 42"/>
          <p:cNvSpPr>
            <a:spLocks noChangeArrowheads="1"/>
          </p:cNvSpPr>
          <p:nvPr/>
        </p:nvSpPr>
        <p:spPr bwMode="auto">
          <a:xfrm>
            <a:off x="8011318" y="1772255"/>
            <a:ext cx="1008063" cy="1223963"/>
          </a:xfrm>
          <a:prstGeom prst="rect">
            <a:avLst/>
          </a:prstGeom>
          <a:solidFill>
            <a:srgbClr val="6597C9"/>
          </a:solidFill>
          <a:ln w="9525" algn="ctr">
            <a:solidFill>
              <a:srgbClr val="336699"/>
            </a:solidFill>
            <a:miter lim="800000"/>
            <a:headEnd/>
            <a:tailEnd/>
          </a:ln>
        </p:spPr>
        <p:txBody>
          <a:bodyPr lIns="92075" tIns="46038" rIns="92075" bIns="46038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ko-KR" sz="1400">
                <a:solidFill>
                  <a:schemeClr val="bg1"/>
                </a:solidFill>
              </a:rPr>
              <a:t>DOM</a:t>
            </a:r>
          </a:p>
        </p:txBody>
      </p:sp>
      <p:sp>
        <p:nvSpPr>
          <p:cNvPr id="37" name="Rectangle 20"/>
          <p:cNvSpPr>
            <a:spLocks noChangeArrowheads="1"/>
          </p:cNvSpPr>
          <p:nvPr/>
        </p:nvSpPr>
        <p:spPr bwMode="auto">
          <a:xfrm>
            <a:off x="7147718" y="2151668"/>
            <a:ext cx="1009650" cy="163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000"/>
              <a:t>e. Add Style Info </a:t>
            </a:r>
          </a:p>
        </p:txBody>
      </p:sp>
      <p:sp>
        <p:nvSpPr>
          <p:cNvPr id="38" name="Rectangle 22"/>
          <p:cNvSpPr>
            <a:spLocks noChangeArrowheads="1"/>
          </p:cNvSpPr>
          <p:nvPr/>
        </p:nvSpPr>
        <p:spPr bwMode="auto">
          <a:xfrm>
            <a:off x="7150893" y="2427893"/>
            <a:ext cx="1009650" cy="163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000"/>
              <a:t>f. Update DOM Tree </a:t>
            </a:r>
          </a:p>
        </p:txBody>
      </p:sp>
      <p:sp>
        <p:nvSpPr>
          <p:cNvPr id="39" name="Line 60"/>
          <p:cNvSpPr>
            <a:spLocks noChangeShapeType="1"/>
          </p:cNvSpPr>
          <p:nvPr/>
        </p:nvSpPr>
        <p:spPr bwMode="auto">
          <a:xfrm>
            <a:off x="1894681" y="1999268"/>
            <a:ext cx="1150937" cy="0"/>
          </a:xfrm>
          <a:prstGeom prst="line">
            <a:avLst/>
          </a:prstGeom>
          <a:noFill/>
          <a:ln w="12700">
            <a:solidFill>
              <a:srgbClr val="D20000"/>
            </a:solidFill>
            <a:round/>
            <a:headEnd/>
            <a:tailEnd type="triangle" w="med" len="med"/>
          </a:ln>
        </p:spPr>
        <p:txBody>
          <a:bodyPr lIns="92075" tIns="46038" rIns="92075" bIns="46038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0" name="Rectangle 61"/>
          <p:cNvSpPr>
            <a:spLocks noChangeArrowheads="1"/>
          </p:cNvSpPr>
          <p:nvPr/>
        </p:nvSpPr>
        <p:spPr bwMode="auto">
          <a:xfrm>
            <a:off x="1821656" y="1523018"/>
            <a:ext cx="1657350" cy="3508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5000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000"/>
              <a:t>a. Request Stylesheet</a:t>
            </a:r>
            <a:endParaRPr lang="ko-KR" altLang="ko-KR" sz="1000"/>
          </a:p>
          <a:p>
            <a:pPr>
              <a:spcBef>
                <a:spcPct val="0"/>
              </a:spcBef>
            </a:pPr>
            <a:r>
              <a:rPr lang="en-US" altLang="ko-KR" sz="1000"/>
              <a:t>Processing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52" y="771530"/>
            <a:ext cx="5102690" cy="2871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4962" y="1428736"/>
            <a:ext cx="70485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57571" y="2581295"/>
            <a:ext cx="658177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+mn-ea"/>
              </a:rPr>
              <a:t>2. </a:t>
            </a:r>
            <a:r>
              <a:rPr kumimoji="1" lang="ko-KR" altLang="en-US" dirty="0" smtClean="0">
                <a:latin typeface="+mn-ea"/>
              </a:rPr>
              <a:t>주요 경력 및 성과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785794"/>
            <a:ext cx="9906000" cy="641350"/>
          </a:xfrm>
          <a:prstGeom prst="rect">
            <a:avLst/>
          </a:prstGeom>
          <a:solidFill>
            <a:srgbClr val="E4E4E4"/>
          </a:solidFill>
          <a:ln w="6350" algn="ctr">
            <a:noFill/>
            <a:miter lim="800000"/>
            <a:headEnd type="none" w="sm" len="sm"/>
            <a:tailEnd type="none" w="sm" len="sm"/>
          </a:ln>
        </p:spPr>
        <p:txBody>
          <a:bodyPr lIns="18000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buClr>
                <a:srgbClr val="333333"/>
              </a:buClr>
              <a:buFont typeface="Wingdings" pitchFamily="2" charset="2"/>
              <a:buNone/>
            </a:pPr>
            <a:r>
              <a:rPr lang="ko-KR" altLang="en-US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기       간 </a:t>
            </a:r>
            <a:r>
              <a:rPr lang="en-US" altLang="ko-KR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:  </a:t>
            </a:r>
            <a:r>
              <a:rPr lang="en-US" altLang="en-US" dirty="0" smtClean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2012 ~ 2014.11</a:t>
            </a:r>
            <a:endParaRPr lang="en-US" altLang="en-US" dirty="0">
              <a:solidFill>
                <a:srgbClr val="1C1C1C"/>
              </a:solidFill>
              <a:latin typeface="HY헤드라인M" pitchFamily="18" charset="-127"/>
              <a:ea typeface="HY헤드라인M" pitchFamily="18" charset="-127"/>
            </a:endParaRPr>
          </a:p>
          <a:p>
            <a:pPr>
              <a:buClr>
                <a:srgbClr val="333333"/>
              </a:buClr>
              <a:buFont typeface="Wingdings" pitchFamily="2" charset="2"/>
              <a:buNone/>
            </a:pPr>
            <a:r>
              <a:rPr lang="en-US" altLang="en-US" dirty="0" err="1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수행</a:t>
            </a:r>
            <a:r>
              <a:rPr lang="en-US" altLang="en-US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en-US" dirty="0" err="1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업무</a:t>
            </a:r>
            <a:r>
              <a:rPr lang="en-US" altLang="en-US" dirty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 :  </a:t>
            </a:r>
            <a:r>
              <a:rPr lang="en-US" altLang="en-US" dirty="0" smtClean="0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Web Application </a:t>
            </a:r>
            <a:r>
              <a:rPr lang="en-US" altLang="en-US" dirty="0" err="1">
                <a:solidFill>
                  <a:srgbClr val="1C1C1C"/>
                </a:solidFill>
                <a:latin typeface="HY헤드라인M" pitchFamily="18" charset="-127"/>
                <a:ea typeface="HY헤드라인M" pitchFamily="18" charset="-127"/>
              </a:rPr>
              <a:t>개발</a:t>
            </a:r>
            <a:endParaRPr lang="en-US" altLang="en-US" dirty="0">
              <a:solidFill>
                <a:srgbClr val="1C1C1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488950" y="1628763"/>
            <a:ext cx="3929063" cy="4248151"/>
            <a:chOff x="444" y="1071"/>
            <a:chExt cx="2475" cy="2677"/>
          </a:xfrm>
        </p:grpSpPr>
        <p:sp>
          <p:nvSpPr>
            <p:cNvPr id="13" name="AutoShape 7"/>
            <p:cNvSpPr>
              <a:spLocks noChangeArrowheads="1"/>
            </p:cNvSpPr>
            <p:nvPr/>
          </p:nvSpPr>
          <p:spPr bwMode="auto">
            <a:xfrm>
              <a:off x="444" y="1281"/>
              <a:ext cx="2475" cy="2467"/>
            </a:xfrm>
            <a:prstGeom prst="roundRect">
              <a:avLst>
                <a:gd name="adj" fmla="val 3597"/>
              </a:avLst>
            </a:prstGeom>
            <a:solidFill>
              <a:srgbClr val="FFFFFF"/>
            </a:solidFill>
            <a:ln w="3175" algn="ctr">
              <a:solidFill>
                <a:srgbClr val="808080"/>
              </a:solidFill>
              <a:prstDash val="dash"/>
              <a:round/>
              <a:headEnd/>
              <a:tailEnd/>
            </a:ln>
          </p:spPr>
          <p:txBody>
            <a:bodyPr lIns="93600" tIns="190800" rIns="92075" bIns="46038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342900" indent="-34290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en-US" altLang="ko-KR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Apps Store</a:t>
              </a:r>
            </a:p>
            <a:p>
              <a:pPr marL="800100" lvl="1" indent="-34290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en-US" altLang="ko-KR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Javascript</a:t>
              </a:r>
              <a:endParaRPr lang="en-US" altLang="ko-KR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endParaRPr>
            </a:p>
            <a:p>
              <a:pPr marL="800100" lvl="1" indent="-34290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en-US" altLang="ko-KR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Backbone.js</a:t>
              </a:r>
            </a:p>
            <a:p>
              <a:pPr marL="800100" lvl="1" indent="-34290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en-US" altLang="ko-KR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VOLT</a:t>
              </a:r>
            </a:p>
            <a:p>
              <a:pPr marL="342900" indent="-34290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en-US" altLang="ko-KR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Contents Aggregator</a:t>
              </a:r>
            </a:p>
            <a:p>
              <a:pPr marL="800100" lvl="1" indent="-34290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en-US" altLang="ko-KR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C/C++</a:t>
              </a:r>
            </a:p>
            <a:p>
              <a:pPr marL="800100" lvl="1" indent="-34290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en-US" altLang="ko-KR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Apps Framework</a:t>
              </a:r>
            </a:p>
            <a:p>
              <a:pPr marL="800100" lvl="1" indent="-34290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en-US" altLang="ko-KR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Curl, JSON</a:t>
              </a:r>
            </a:p>
            <a:p>
              <a:pPr marL="800100" lvl="1" indent="-342900">
                <a:lnSpc>
                  <a:spcPct val="120000"/>
                </a:lnSpc>
                <a:buFont typeface="Arial" pitchFamily="34" charset="0"/>
                <a:buChar char="•"/>
              </a:pPr>
              <a:endParaRPr lang="ko-KR" altLang="en-US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endParaRPr>
            </a:p>
          </p:txBody>
        </p:sp>
        <p:sp>
          <p:nvSpPr>
            <p:cNvPr id="14" name="AutoShape 14"/>
            <p:cNvSpPr>
              <a:spLocks noChangeArrowheads="1"/>
            </p:cNvSpPr>
            <p:nvPr/>
          </p:nvSpPr>
          <p:spPr bwMode="auto">
            <a:xfrm rot="10800000">
              <a:off x="493" y="1071"/>
              <a:ext cx="1181" cy="273"/>
            </a:xfrm>
            <a:prstGeom prst="roundRect">
              <a:avLst>
                <a:gd name="adj" fmla="val 25796"/>
              </a:avLst>
            </a:prstGeom>
            <a:gradFill rotWithShape="1">
              <a:gsLst>
                <a:gs pos="0">
                  <a:srgbClr val="0858B0"/>
                </a:gs>
                <a:gs pos="100000">
                  <a:srgbClr val="074E9B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rot="10800000" tIns="468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chemeClr val="bg1"/>
                </a:buClr>
              </a:pPr>
              <a:r>
                <a:rPr lang="ko-KR" altLang="en-US" sz="1600">
                  <a:solidFill>
                    <a:srgbClr val="FFFFFF"/>
                  </a:solidFill>
                  <a:latin typeface="HY헤드라인M" pitchFamily="18" charset="-127"/>
                  <a:ea typeface="HY헤드라인M" pitchFamily="18" charset="-127"/>
                </a:rPr>
                <a:t>주요 기능</a:t>
              </a:r>
              <a:endParaRPr lang="en-US" altLang="ko-KR" sz="160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2" name="AutoShape 12"/>
          <p:cNvSpPr>
            <a:spLocks noChangeArrowheads="1"/>
          </p:cNvSpPr>
          <p:nvPr/>
        </p:nvSpPr>
        <p:spPr bwMode="auto">
          <a:xfrm>
            <a:off x="539750" y="1571612"/>
            <a:ext cx="1965325" cy="561975"/>
          </a:xfrm>
          <a:prstGeom prst="roundRect">
            <a:avLst>
              <a:gd name="adj" fmla="val 27889"/>
            </a:avLst>
          </a:prstGeom>
          <a:solidFill>
            <a:srgbClr val="000066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38100" tIns="22860" rIns="38100" bIns="2286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buClr>
                <a:srgbClr val="333333"/>
              </a:buClr>
              <a:buFont typeface="Wingdings" pitchFamily="2" charset="2"/>
              <a:buNone/>
            </a:pPr>
            <a:r>
              <a:rPr lang="ko-KR" altLang="en-US" sz="16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주요 업무 내용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0124" y="3643314"/>
            <a:ext cx="4357717" cy="245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7116" y="1571612"/>
            <a:ext cx="4476687" cy="251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blank">
  <a:themeElements>
    <a:clrScheme name="Samsung smart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9DC815"/>
      </a:accent1>
      <a:accent2>
        <a:srgbClr val="F5A200"/>
      </a:accent2>
      <a:accent3>
        <a:srgbClr val="009CE1"/>
      </a:accent3>
      <a:accent4>
        <a:srgbClr val="EA609E"/>
      </a:accent4>
      <a:accent5>
        <a:srgbClr val="1428A0"/>
      </a:accent5>
      <a:accent6>
        <a:srgbClr val="009592"/>
      </a:accent6>
      <a:hlink>
        <a:srgbClr val="A17345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AD6A53-9226-4712-A6A1-335BDC464264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4C308AC-85B8-41D1-A5C1-CE7F37C4182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03E01F-B356-4233-B90F-445F6BC070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4923</TotalTime>
  <Words>592</Words>
  <Application>Microsoft Macintosh PowerPoint</Application>
  <PresentationFormat>A4 Paper (210x297 mm)</PresentationFormat>
  <Paragraphs>193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1_blank</vt:lpstr>
      <vt:lpstr>PowerPoint Presentation</vt:lpstr>
      <vt:lpstr>PowerPoint Presentation</vt:lpstr>
      <vt:lpstr>2. 주요 경력 및 성과</vt:lpstr>
      <vt:lpstr>2. 주요 경력 및 성과</vt:lpstr>
      <vt:lpstr>2. 주요 경력 및 성과</vt:lpstr>
      <vt:lpstr>2. 주요 경력 및 성과</vt:lpstr>
      <vt:lpstr>PowerPoint Presentation</vt:lpstr>
      <vt:lpstr>PowerPoint Presentation</vt:lpstr>
      <vt:lpstr>2. 주요 경력 및 성과</vt:lpstr>
      <vt:lpstr>PowerPoint Presentation</vt:lpstr>
      <vt:lpstr>PowerPoint Presentation</vt:lpstr>
      <vt:lpstr>PowerPoint Presentation</vt:lpstr>
      <vt:lpstr>4. OCE 비전 및 활동 계획</vt:lpstr>
    </vt:vector>
  </TitlesOfParts>
  <Company>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prof</dc:creator>
  <cp:lastModifiedBy>이 소연</cp:lastModifiedBy>
  <cp:revision>229</cp:revision>
  <cp:lastPrinted>2013-12-04T23:43:25Z</cp:lastPrinted>
  <dcterms:created xsi:type="dcterms:W3CDTF">2013-11-13T01:08:07Z</dcterms:created>
  <dcterms:modified xsi:type="dcterms:W3CDTF">2014-11-30T06:56:59Z</dcterms:modified>
</cp:coreProperties>
</file>